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</p:sldIdLst>
  <p:sldSz cy="6858000" cx="12192000"/>
  <p:notesSz cx="6858000" cy="9144000"/>
  <p:embeddedFontLst>
    <p:embeddedFont>
      <p:font typeface="IBM Plex Sans"/>
      <p:regular r:id="rId43"/>
      <p:bold r:id="rId44"/>
      <p:italic r:id="rId45"/>
      <p:boldItalic r:id="rId46"/>
    </p:embeddedFont>
    <p:embeddedFont>
      <p:font typeface="Proxima Nova"/>
      <p:regular r:id="rId47"/>
      <p:bold r:id="rId48"/>
      <p:italic r:id="rId49"/>
      <p:boldItalic r:id="rId50"/>
    </p:embeddedFont>
    <p:embeddedFont>
      <p:font typeface="Roboto"/>
      <p:regular r:id="rId51"/>
      <p:bold r:id="rId52"/>
      <p:italic r:id="rId53"/>
      <p:boldItalic r:id="rId54"/>
    </p:embeddedFont>
    <p:embeddedFont>
      <p:font typeface="Merriweather"/>
      <p:regular r:id="rId55"/>
      <p:bold r:id="rId56"/>
      <p:italic r:id="rId57"/>
      <p:boldItalic r:id="rId5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59" roundtripDataSignature="AMtx7mipj99zPW9eQY8A6rNsqfl2+BdDK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font" Target="fonts/IBMPlexSans-bold.fntdata"/><Relationship Id="rId43" Type="http://schemas.openxmlformats.org/officeDocument/2006/relationships/font" Target="fonts/IBMPlexSans-regular.fntdata"/><Relationship Id="rId46" Type="http://schemas.openxmlformats.org/officeDocument/2006/relationships/font" Target="fonts/IBMPlexSans-boldItalic.fntdata"/><Relationship Id="rId45" Type="http://schemas.openxmlformats.org/officeDocument/2006/relationships/font" Target="fonts/IBMPlexSans-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font" Target="fonts/ProximaNova-bold.fntdata"/><Relationship Id="rId47" Type="http://schemas.openxmlformats.org/officeDocument/2006/relationships/font" Target="fonts/ProximaNova-regular.fntdata"/><Relationship Id="rId49" Type="http://schemas.openxmlformats.org/officeDocument/2006/relationships/font" Target="fonts/ProximaNova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font" Target="fonts/Roboto-regular.fntdata"/><Relationship Id="rId50" Type="http://schemas.openxmlformats.org/officeDocument/2006/relationships/font" Target="fonts/ProximaNova-boldItalic.fntdata"/><Relationship Id="rId53" Type="http://schemas.openxmlformats.org/officeDocument/2006/relationships/font" Target="fonts/Roboto-italic.fntdata"/><Relationship Id="rId52" Type="http://schemas.openxmlformats.org/officeDocument/2006/relationships/font" Target="fonts/Roboto-bold.fntdata"/><Relationship Id="rId11" Type="http://schemas.openxmlformats.org/officeDocument/2006/relationships/slide" Target="slides/slide7.xml"/><Relationship Id="rId55" Type="http://schemas.openxmlformats.org/officeDocument/2006/relationships/font" Target="fonts/Merriweather-regular.fntdata"/><Relationship Id="rId10" Type="http://schemas.openxmlformats.org/officeDocument/2006/relationships/slide" Target="slides/slide6.xml"/><Relationship Id="rId54" Type="http://schemas.openxmlformats.org/officeDocument/2006/relationships/font" Target="fonts/Roboto-boldItalic.fntdata"/><Relationship Id="rId13" Type="http://schemas.openxmlformats.org/officeDocument/2006/relationships/slide" Target="slides/slide9.xml"/><Relationship Id="rId57" Type="http://schemas.openxmlformats.org/officeDocument/2006/relationships/font" Target="fonts/Merriweather-italic.fntdata"/><Relationship Id="rId12" Type="http://schemas.openxmlformats.org/officeDocument/2006/relationships/slide" Target="slides/slide8.xml"/><Relationship Id="rId56" Type="http://schemas.openxmlformats.org/officeDocument/2006/relationships/font" Target="fonts/Merriweather-bold.fntdata"/><Relationship Id="rId15" Type="http://schemas.openxmlformats.org/officeDocument/2006/relationships/slide" Target="slides/slide11.xml"/><Relationship Id="rId59" Type="http://customschemas.google.com/relationships/presentationmetadata" Target="metadata"/><Relationship Id="rId14" Type="http://schemas.openxmlformats.org/officeDocument/2006/relationships/slide" Target="slides/slide10.xml"/><Relationship Id="rId58" Type="http://schemas.openxmlformats.org/officeDocument/2006/relationships/font" Target="fonts/Merriweather-boldItalic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ru-RU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9" name="Google Shape;169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21fab32659_0_16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6" name="Google Shape;226;g321fab32659_0_16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321fab32659_0_17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2" name="Google Shape;232;g321fab32659_0_17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321fab32659_0_15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8" name="Google Shape;238;g321fab32659_0_15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21fab32659_0_6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4" name="Google Shape;244;g321fab32659_0_6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321fab32659_0_18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0" name="Google Shape;250;g321fab32659_0_18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321fab32659_0_19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0" name="Google Shape;260;g321fab32659_0_19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321fab32659_0_7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9" name="Google Shape;269;g321fab32659_0_7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321fab32659_0_13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5" name="Google Shape;275;g321fab32659_0_1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321fab32659_0_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1" name="Google Shape;281;g321fab32659_0_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30a311bf8a3_0_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3" name="Google Shape;293;g30a311bf8a3_0_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f26dcaf74e_0_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5" name="Google Shape;175;g2f26dcaf74e_0_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321fab32659_0_20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1" name="Google Shape;301;g321fab32659_0_20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321fab32659_0_2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7" name="Google Shape;307;g321fab32659_0_2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321fab32659_0_14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3" name="Google Shape;313;g321fab32659_0_1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321fab32659_0_8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9" name="Google Shape;319;g321fab32659_0_8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321fab32659_0_9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5" name="Google Shape;325;g321fab32659_0_9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321fab32659_0_9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1" name="Google Shape;331;g321fab32659_0_9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321fab32659_0_10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7" name="Google Shape;337;g321fab32659_0_10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321fab32659_0_11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42" name="Google Shape;342;g321fab32659_0_1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321fab32659_0_1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47" name="Google Shape;347;g321fab32659_0_1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321fab32659_0_10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53" name="Google Shape;353;g321fab32659_0_10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0a13a2f794_0_2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6" name="Google Shape;186;g30a13a2f794_0_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321fab32659_0_12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59" name="Google Shape;359;g321fab32659_0_1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321fab32659_0_13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64" name="Google Shape;364;g321fab32659_0_1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321fab32659_0_1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69" name="Google Shape;369;g321fab32659_0_1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321fab32659_0_14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74" name="Google Shape;374;g321fab32659_0_14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2d301d31847_0_21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81" name="Google Shape;381;g2d301d31847_0_2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2f116f33a0b_0_25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87" name="Google Shape;387;g2f116f33a0b_0_25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2f758f46b7e_0_9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92" name="Google Shape;392;g2f758f46b7e_0_9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321fab32659_0_6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98" name="Google Shape;398;g321fab32659_0_6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321fab32659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04" name="Google Shape;404;g321fab32659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321fab32659_0_2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1" name="Google Shape;191;g321fab32659_0_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321fab32659_0_2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7" name="Google Shape;197;g321fab32659_0_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321fab32659_0_3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3" name="Google Shape;203;g321fab32659_0_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21fab32659_0_4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9" name="Google Shape;209;g321fab32659_0_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321fab32659_0_4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5" name="Google Shape;215;g321fab32659_0_4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321fab32659_0_5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0" name="Google Shape;220;g321fab32659_0_5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Relationship Id="rId4" Type="http://schemas.openxmlformats.org/officeDocument/2006/relationships/image" Target="../media/image10.png"/><Relationship Id="rId5" Type="http://schemas.openxmlformats.org/officeDocument/2006/relationships/image" Target="../media/image14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8.png"/><Relationship Id="rId4" Type="http://schemas.openxmlformats.org/officeDocument/2006/relationships/image" Target="../media/image16.png"/><Relationship Id="rId9" Type="http://schemas.openxmlformats.org/officeDocument/2006/relationships/image" Target="../media/image7.png"/><Relationship Id="rId5" Type="http://schemas.openxmlformats.org/officeDocument/2006/relationships/image" Target="../media/image27.png"/><Relationship Id="rId6" Type="http://schemas.openxmlformats.org/officeDocument/2006/relationships/image" Target="../media/image3.png"/><Relationship Id="rId7" Type="http://schemas.openxmlformats.org/officeDocument/2006/relationships/image" Target="../media/image10.png"/><Relationship Id="rId8" Type="http://schemas.openxmlformats.org/officeDocument/2006/relationships/image" Target="../media/image14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0.png"/><Relationship Id="rId4" Type="http://schemas.openxmlformats.org/officeDocument/2006/relationships/image" Target="../media/image1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4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0.png"/><Relationship Id="rId4" Type="http://schemas.openxmlformats.org/officeDocument/2006/relationships/image" Target="../media/image14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PPTMON slide">
  <p:cSld name="3_PPTMON slide">
    <p:bg>
      <p:bgPr>
        <a:solidFill>
          <a:srgbClr val="DCE4F7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6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 rot="10800000">
            <a:off x="-1" y="4622800"/>
            <a:ext cx="5384059" cy="223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6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8483599" y="0"/>
            <a:ext cx="3708400" cy="1539548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61"/>
          <p:cNvSpPr/>
          <p:nvPr/>
        </p:nvSpPr>
        <p:spPr>
          <a:xfrm>
            <a:off x="11609824" y="363679"/>
            <a:ext cx="121946" cy="126105"/>
          </a:xfrm>
          <a:custGeom>
            <a:rect b="b" l="l" r="r" t="t"/>
            <a:pathLst>
              <a:path extrusionOk="0" h="897799" w="868186">
                <a:moveTo>
                  <a:pt x="434761" y="143"/>
                </a:moveTo>
                <a:lnTo>
                  <a:pt x="588423" y="290319"/>
                </a:lnTo>
                <a:lnTo>
                  <a:pt x="869379" y="449042"/>
                </a:lnTo>
                <a:lnTo>
                  <a:pt x="588423" y="607738"/>
                </a:lnTo>
                <a:lnTo>
                  <a:pt x="434761" y="897928"/>
                </a:lnTo>
                <a:lnTo>
                  <a:pt x="281099" y="607738"/>
                </a:lnTo>
                <a:lnTo>
                  <a:pt x="143" y="449042"/>
                </a:lnTo>
                <a:lnTo>
                  <a:pt x="281099" y="290319"/>
                </a:lnTo>
                <a:close/>
              </a:path>
            </a:pathLst>
          </a:custGeom>
          <a:solidFill>
            <a:srgbClr val="FC346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9;p61"/>
          <p:cNvSpPr/>
          <p:nvPr/>
        </p:nvSpPr>
        <p:spPr>
          <a:xfrm>
            <a:off x="10576419" y="6415394"/>
            <a:ext cx="134236" cy="134236"/>
          </a:xfrm>
          <a:custGeom>
            <a:rect b="b" l="l" r="r" t="t"/>
            <a:pathLst>
              <a:path extrusionOk="0" h="955678" w="955678">
                <a:moveTo>
                  <a:pt x="803698" y="955813"/>
                </a:moveTo>
                <a:lnTo>
                  <a:pt x="153124" y="955813"/>
                </a:lnTo>
                <a:cubicBezTo>
                  <a:pt x="69239" y="955813"/>
                  <a:pt x="1010" y="887583"/>
                  <a:pt x="1010" y="803698"/>
                </a:cubicBezTo>
                <a:lnTo>
                  <a:pt x="1010" y="153124"/>
                </a:lnTo>
                <a:cubicBezTo>
                  <a:pt x="1010" y="69253"/>
                  <a:pt x="69239" y="1010"/>
                  <a:pt x="153124" y="1010"/>
                </a:cubicBezTo>
                <a:lnTo>
                  <a:pt x="803698" y="1010"/>
                </a:lnTo>
                <a:cubicBezTo>
                  <a:pt x="887582" y="1010"/>
                  <a:pt x="955813" y="69240"/>
                  <a:pt x="955813" y="153124"/>
                </a:cubicBezTo>
                <a:lnTo>
                  <a:pt x="955813" y="803698"/>
                </a:lnTo>
                <a:cubicBezTo>
                  <a:pt x="955813" y="887583"/>
                  <a:pt x="887582" y="955813"/>
                  <a:pt x="803698" y="955813"/>
                </a:cubicBezTo>
                <a:close/>
                <a:moveTo>
                  <a:pt x="153124" y="113335"/>
                </a:moveTo>
                <a:cubicBezTo>
                  <a:pt x="131184" y="113335"/>
                  <a:pt x="113335" y="131184"/>
                  <a:pt x="113335" y="153124"/>
                </a:cubicBezTo>
                <a:lnTo>
                  <a:pt x="113335" y="803698"/>
                </a:lnTo>
                <a:cubicBezTo>
                  <a:pt x="113335" y="825639"/>
                  <a:pt x="131184" y="843487"/>
                  <a:pt x="153124" y="843487"/>
                </a:cubicBezTo>
                <a:lnTo>
                  <a:pt x="803698" y="843487"/>
                </a:lnTo>
                <a:cubicBezTo>
                  <a:pt x="825638" y="843487"/>
                  <a:pt x="843487" y="825639"/>
                  <a:pt x="843487" y="803698"/>
                </a:cubicBezTo>
                <a:lnTo>
                  <a:pt x="843487" y="153124"/>
                </a:lnTo>
                <a:cubicBezTo>
                  <a:pt x="843487" y="131184"/>
                  <a:pt x="825638" y="113335"/>
                  <a:pt x="803698" y="113335"/>
                </a:cubicBezTo>
                <a:lnTo>
                  <a:pt x="153124" y="113335"/>
                </a:lnTo>
                <a:close/>
              </a:path>
            </a:pathLst>
          </a:custGeom>
          <a:solidFill>
            <a:srgbClr val="44D4F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20;p61"/>
          <p:cNvSpPr/>
          <p:nvPr/>
        </p:nvSpPr>
        <p:spPr>
          <a:xfrm>
            <a:off x="3054066" y="6504066"/>
            <a:ext cx="82999" cy="91129"/>
          </a:xfrm>
          <a:custGeom>
            <a:rect b="b" l="l" r="r" t="t"/>
            <a:pathLst>
              <a:path extrusionOk="0" h="648784" w="590905">
                <a:moveTo>
                  <a:pt x="58512" y="648169"/>
                </a:moveTo>
                <a:cubicBezTo>
                  <a:pt x="48484" y="648169"/>
                  <a:pt x="38779" y="645625"/>
                  <a:pt x="30030" y="640510"/>
                </a:cubicBezTo>
                <a:cubicBezTo>
                  <a:pt x="11589" y="629729"/>
                  <a:pt x="1010" y="609646"/>
                  <a:pt x="1010" y="585431"/>
                </a:cubicBezTo>
                <a:lnTo>
                  <a:pt x="1010" y="63752"/>
                </a:lnTo>
                <a:cubicBezTo>
                  <a:pt x="1010" y="39537"/>
                  <a:pt x="11589" y="19454"/>
                  <a:pt x="30043" y="8672"/>
                </a:cubicBezTo>
                <a:cubicBezTo>
                  <a:pt x="48484" y="-2109"/>
                  <a:pt x="71178" y="-1490"/>
                  <a:pt x="92284" y="10382"/>
                </a:cubicBezTo>
                <a:lnTo>
                  <a:pt x="557066" y="271955"/>
                </a:lnTo>
                <a:cubicBezTo>
                  <a:pt x="578401" y="283961"/>
                  <a:pt x="590650" y="303142"/>
                  <a:pt x="590650" y="324585"/>
                </a:cubicBezTo>
                <a:cubicBezTo>
                  <a:pt x="590650" y="346013"/>
                  <a:pt x="578414" y="365194"/>
                  <a:pt x="557066" y="377214"/>
                </a:cubicBezTo>
                <a:lnTo>
                  <a:pt x="92284" y="638787"/>
                </a:lnTo>
                <a:cubicBezTo>
                  <a:pt x="81179" y="645046"/>
                  <a:pt x="69643" y="648169"/>
                  <a:pt x="58512" y="648169"/>
                </a:cubicBezTo>
                <a:close/>
              </a:path>
            </a:pathLst>
          </a:custGeom>
          <a:solidFill>
            <a:srgbClr val="44D4F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" name="Google Shape;21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446698" y="6020070"/>
            <a:ext cx="1193800" cy="3918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2;p6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418556" y="135204"/>
            <a:ext cx="1193800" cy="3526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23;p6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flipH="1" rot="10800000">
            <a:off x="10881702" y="6219488"/>
            <a:ext cx="1193800" cy="391811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61"/>
          <p:cNvSpPr/>
          <p:nvPr/>
        </p:nvSpPr>
        <p:spPr>
          <a:xfrm>
            <a:off x="637546" y="4744614"/>
            <a:ext cx="122135" cy="126106"/>
          </a:xfrm>
          <a:custGeom>
            <a:rect b="b" l="l" r="r" t="t"/>
            <a:pathLst>
              <a:path extrusionOk="0" h="897799" w="869532">
                <a:moveTo>
                  <a:pt x="434774" y="143"/>
                </a:moveTo>
                <a:lnTo>
                  <a:pt x="588437" y="290332"/>
                </a:lnTo>
                <a:lnTo>
                  <a:pt x="869393" y="449056"/>
                </a:lnTo>
                <a:lnTo>
                  <a:pt x="588437" y="607765"/>
                </a:lnTo>
                <a:lnTo>
                  <a:pt x="434774" y="897955"/>
                </a:lnTo>
                <a:lnTo>
                  <a:pt x="281112" y="607765"/>
                </a:lnTo>
                <a:lnTo>
                  <a:pt x="143" y="449056"/>
                </a:lnTo>
                <a:lnTo>
                  <a:pt x="281112" y="290332"/>
                </a:lnTo>
                <a:close/>
              </a:path>
            </a:pathLst>
          </a:custGeom>
          <a:solidFill>
            <a:srgbClr val="FCCC6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25;p61"/>
          <p:cNvSpPr/>
          <p:nvPr/>
        </p:nvSpPr>
        <p:spPr>
          <a:xfrm>
            <a:off x="1858755" y="244428"/>
            <a:ext cx="134236" cy="134236"/>
          </a:xfrm>
          <a:custGeom>
            <a:rect b="b" l="l" r="r" t="t"/>
            <a:pathLst>
              <a:path extrusionOk="0" h="955678" w="955678">
                <a:moveTo>
                  <a:pt x="803698" y="955813"/>
                </a:moveTo>
                <a:lnTo>
                  <a:pt x="153124" y="955813"/>
                </a:lnTo>
                <a:cubicBezTo>
                  <a:pt x="69239" y="955813"/>
                  <a:pt x="1010" y="887583"/>
                  <a:pt x="1010" y="803698"/>
                </a:cubicBezTo>
                <a:lnTo>
                  <a:pt x="1010" y="153124"/>
                </a:lnTo>
                <a:cubicBezTo>
                  <a:pt x="1010" y="69253"/>
                  <a:pt x="69239" y="1010"/>
                  <a:pt x="153124" y="1010"/>
                </a:cubicBezTo>
                <a:lnTo>
                  <a:pt x="803698" y="1010"/>
                </a:lnTo>
                <a:cubicBezTo>
                  <a:pt x="887582" y="1010"/>
                  <a:pt x="955813" y="69240"/>
                  <a:pt x="955813" y="153124"/>
                </a:cubicBezTo>
                <a:lnTo>
                  <a:pt x="955813" y="803698"/>
                </a:lnTo>
                <a:cubicBezTo>
                  <a:pt x="955813" y="887583"/>
                  <a:pt x="887582" y="955813"/>
                  <a:pt x="803698" y="955813"/>
                </a:cubicBezTo>
                <a:close/>
                <a:moveTo>
                  <a:pt x="153124" y="113335"/>
                </a:moveTo>
                <a:cubicBezTo>
                  <a:pt x="131184" y="113335"/>
                  <a:pt x="113335" y="131184"/>
                  <a:pt x="113335" y="153124"/>
                </a:cubicBezTo>
                <a:lnTo>
                  <a:pt x="113335" y="803698"/>
                </a:lnTo>
                <a:cubicBezTo>
                  <a:pt x="113335" y="825639"/>
                  <a:pt x="131184" y="843487"/>
                  <a:pt x="153124" y="843487"/>
                </a:cubicBezTo>
                <a:lnTo>
                  <a:pt x="803698" y="843487"/>
                </a:lnTo>
                <a:cubicBezTo>
                  <a:pt x="825638" y="843487"/>
                  <a:pt x="843487" y="825639"/>
                  <a:pt x="843487" y="803698"/>
                </a:cubicBezTo>
                <a:lnTo>
                  <a:pt x="843487" y="153124"/>
                </a:lnTo>
                <a:cubicBezTo>
                  <a:pt x="843487" y="131184"/>
                  <a:pt x="825638" y="113335"/>
                  <a:pt x="803698" y="113335"/>
                </a:cubicBezTo>
                <a:lnTo>
                  <a:pt x="153124" y="113335"/>
                </a:lnTo>
                <a:close/>
              </a:path>
            </a:pathLst>
          </a:custGeom>
          <a:solidFill>
            <a:srgbClr val="44D4F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26;p61"/>
          <p:cNvSpPr/>
          <p:nvPr/>
        </p:nvSpPr>
        <p:spPr>
          <a:xfrm>
            <a:off x="252671" y="682803"/>
            <a:ext cx="86970" cy="86970"/>
          </a:xfrm>
          <a:custGeom>
            <a:rect b="b" l="l" r="r" t="t"/>
            <a:pathLst>
              <a:path extrusionOk="0" h="619171" w="619171">
                <a:moveTo>
                  <a:pt x="310138" y="619266"/>
                </a:moveTo>
                <a:cubicBezTo>
                  <a:pt x="139691" y="619266"/>
                  <a:pt x="1010" y="480598"/>
                  <a:pt x="1010" y="310138"/>
                </a:cubicBezTo>
                <a:cubicBezTo>
                  <a:pt x="1010" y="139690"/>
                  <a:pt x="139677" y="1010"/>
                  <a:pt x="310138" y="1010"/>
                </a:cubicBezTo>
                <a:cubicBezTo>
                  <a:pt x="480598" y="1010"/>
                  <a:pt x="619266" y="139677"/>
                  <a:pt x="619266" y="310138"/>
                </a:cubicBezTo>
                <a:cubicBezTo>
                  <a:pt x="619253" y="480585"/>
                  <a:pt x="480585" y="619266"/>
                  <a:pt x="310138" y="619266"/>
                </a:cubicBezTo>
                <a:close/>
              </a:path>
            </a:pathLst>
          </a:custGeom>
          <a:solidFill>
            <a:srgbClr val="FC346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раздела" type="secHead">
  <p:cSld name="SECTION_HEADER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70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70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12" name="Google Shape;112;p7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7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7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Два объекта" type="twoObj">
  <p:cSld name="TWO_OBJECTS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7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71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8" name="Google Shape;118;p71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9" name="Google Shape;119;p7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0" name="Google Shape;120;p7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p7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равнение" type="twoTxTwoObj">
  <p:cSld name="TWO_OBJECTS_WITH_TEX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72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" name="Google Shape;124;p72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25" name="Google Shape;125;p72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6" name="Google Shape;126;p72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27" name="Google Shape;127;p72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8" name="Google Shape;128;p7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" name="Google Shape;129;p7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" name="Google Shape;130;p7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олько заголовок" type="titleOnly">
  <p:cSld name="TITLE_ONLY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7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3" name="Google Shape;133;p7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" name="Google Shape;134;p7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7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Объект с подписью" type="objTx">
  <p:cSld name="OBJECT_WITH_CAPTION_TEXT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74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p74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139" name="Google Shape;139;p74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40" name="Google Shape;140;p7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1" name="Google Shape;141;p7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p7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Рисунок с подписью" type="picTx">
  <p:cSld name="PICTURE_WITH_CAPTION_TEXT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75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" name="Google Shape;145;p75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146" name="Google Shape;146;p75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47" name="Google Shape;147;p7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8" name="Google Shape;148;p7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9" name="Google Shape;149;p7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вертикальный текст" type="vertTx">
  <p:cSld name="VERTICAL_TEXT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7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2" name="Google Shape;152;p76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3" name="Google Shape;153;p7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4" name="Google Shape;154;p7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5" name="Google Shape;155;p7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Вертикальный заголовок и текст" type="vertTitleAndTx">
  <p:cSld name="VERTICAL_TITLE_AND_VERTICAL_TEXT"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77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8" name="Google Shape;158;p77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9" name="Google Shape;159;p7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0" name="Google Shape;160;p7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1" name="Google Shape;161;p7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ользовательский макет">
  <p:cSld name="Пользовательский макет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7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4" name="Google Shape;164;p7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5" name="Google Shape;165;p7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6" name="Google Shape;166;p7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PPTMON slide">
  <p:cSld name="9_PPTMON slide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6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4750190"/>
            <a:ext cx="1841500" cy="2107809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62"/>
          <p:cNvSpPr/>
          <p:nvPr/>
        </p:nvSpPr>
        <p:spPr>
          <a:xfrm>
            <a:off x="11889124" y="6547431"/>
            <a:ext cx="82999" cy="91129"/>
          </a:xfrm>
          <a:custGeom>
            <a:rect b="b" l="l" r="r" t="t"/>
            <a:pathLst>
              <a:path extrusionOk="0" h="648784" w="590905">
                <a:moveTo>
                  <a:pt x="58512" y="648169"/>
                </a:moveTo>
                <a:cubicBezTo>
                  <a:pt x="48484" y="648169"/>
                  <a:pt x="38779" y="645625"/>
                  <a:pt x="30030" y="640510"/>
                </a:cubicBezTo>
                <a:cubicBezTo>
                  <a:pt x="11589" y="629729"/>
                  <a:pt x="1010" y="609646"/>
                  <a:pt x="1010" y="585431"/>
                </a:cubicBezTo>
                <a:lnTo>
                  <a:pt x="1010" y="63752"/>
                </a:lnTo>
                <a:cubicBezTo>
                  <a:pt x="1010" y="39537"/>
                  <a:pt x="11589" y="19454"/>
                  <a:pt x="30043" y="8672"/>
                </a:cubicBezTo>
                <a:cubicBezTo>
                  <a:pt x="48484" y="-2109"/>
                  <a:pt x="71178" y="-1490"/>
                  <a:pt x="92284" y="10382"/>
                </a:cubicBezTo>
                <a:lnTo>
                  <a:pt x="557066" y="271955"/>
                </a:lnTo>
                <a:cubicBezTo>
                  <a:pt x="578401" y="283961"/>
                  <a:pt x="590650" y="303142"/>
                  <a:pt x="590650" y="324585"/>
                </a:cubicBezTo>
                <a:cubicBezTo>
                  <a:pt x="590650" y="346013"/>
                  <a:pt x="578414" y="365194"/>
                  <a:pt x="557066" y="377214"/>
                </a:cubicBezTo>
                <a:lnTo>
                  <a:pt x="92284" y="638787"/>
                </a:lnTo>
                <a:cubicBezTo>
                  <a:pt x="81179" y="645046"/>
                  <a:pt x="69643" y="648169"/>
                  <a:pt x="58512" y="648169"/>
                </a:cubicBezTo>
                <a:close/>
              </a:path>
            </a:pathLst>
          </a:custGeom>
          <a:solidFill>
            <a:srgbClr val="44D4F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Google Shape;30;p62"/>
          <p:cNvSpPr/>
          <p:nvPr/>
        </p:nvSpPr>
        <p:spPr>
          <a:xfrm>
            <a:off x="2186113" y="6410180"/>
            <a:ext cx="86970" cy="86970"/>
          </a:xfrm>
          <a:custGeom>
            <a:rect b="b" l="l" r="r" t="t"/>
            <a:pathLst>
              <a:path extrusionOk="0" h="619171" w="619171">
                <a:moveTo>
                  <a:pt x="310138" y="619266"/>
                </a:moveTo>
                <a:cubicBezTo>
                  <a:pt x="139691" y="619266"/>
                  <a:pt x="1010" y="480598"/>
                  <a:pt x="1010" y="310138"/>
                </a:cubicBezTo>
                <a:cubicBezTo>
                  <a:pt x="1010" y="139690"/>
                  <a:pt x="139677" y="1010"/>
                  <a:pt x="310138" y="1010"/>
                </a:cubicBezTo>
                <a:cubicBezTo>
                  <a:pt x="480598" y="1010"/>
                  <a:pt x="619266" y="139677"/>
                  <a:pt x="619266" y="310138"/>
                </a:cubicBezTo>
                <a:cubicBezTo>
                  <a:pt x="619253" y="480585"/>
                  <a:pt x="480585" y="619266"/>
                  <a:pt x="310138" y="619266"/>
                </a:cubicBezTo>
                <a:close/>
              </a:path>
            </a:pathLst>
          </a:custGeom>
          <a:solidFill>
            <a:srgbClr val="FC346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" name="Google Shape;31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2671" y="6187960"/>
            <a:ext cx="1193800" cy="391811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62"/>
          <p:cNvSpPr/>
          <p:nvPr/>
        </p:nvSpPr>
        <p:spPr>
          <a:xfrm>
            <a:off x="11271250" y="6466890"/>
            <a:ext cx="121946" cy="126105"/>
          </a:xfrm>
          <a:custGeom>
            <a:rect b="b" l="l" r="r" t="t"/>
            <a:pathLst>
              <a:path extrusionOk="0" h="897799" w="868186">
                <a:moveTo>
                  <a:pt x="434761" y="143"/>
                </a:moveTo>
                <a:lnTo>
                  <a:pt x="588423" y="290319"/>
                </a:lnTo>
                <a:lnTo>
                  <a:pt x="869379" y="449042"/>
                </a:lnTo>
                <a:lnTo>
                  <a:pt x="588423" y="607738"/>
                </a:lnTo>
                <a:lnTo>
                  <a:pt x="434761" y="897928"/>
                </a:lnTo>
                <a:lnTo>
                  <a:pt x="281099" y="607738"/>
                </a:lnTo>
                <a:lnTo>
                  <a:pt x="143" y="449042"/>
                </a:lnTo>
                <a:lnTo>
                  <a:pt x="281099" y="290319"/>
                </a:lnTo>
                <a:close/>
              </a:path>
            </a:pathLst>
          </a:custGeom>
          <a:solidFill>
            <a:srgbClr val="FC346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33;p62"/>
          <p:cNvSpPr/>
          <p:nvPr/>
        </p:nvSpPr>
        <p:spPr>
          <a:xfrm>
            <a:off x="178350" y="469135"/>
            <a:ext cx="122135" cy="126106"/>
          </a:xfrm>
          <a:custGeom>
            <a:rect b="b" l="l" r="r" t="t"/>
            <a:pathLst>
              <a:path extrusionOk="0" h="897799" w="869532">
                <a:moveTo>
                  <a:pt x="434774" y="143"/>
                </a:moveTo>
                <a:lnTo>
                  <a:pt x="588437" y="290332"/>
                </a:lnTo>
                <a:lnTo>
                  <a:pt x="869393" y="449056"/>
                </a:lnTo>
                <a:lnTo>
                  <a:pt x="588437" y="607765"/>
                </a:lnTo>
                <a:lnTo>
                  <a:pt x="434774" y="897955"/>
                </a:lnTo>
                <a:lnTo>
                  <a:pt x="281112" y="607765"/>
                </a:lnTo>
                <a:lnTo>
                  <a:pt x="143" y="449056"/>
                </a:lnTo>
                <a:lnTo>
                  <a:pt x="281112" y="290332"/>
                </a:lnTo>
                <a:close/>
              </a:path>
            </a:pathLst>
          </a:custGeom>
          <a:solidFill>
            <a:srgbClr val="FCCC6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34;p62"/>
          <p:cNvSpPr/>
          <p:nvPr/>
        </p:nvSpPr>
        <p:spPr>
          <a:xfrm>
            <a:off x="678451" y="123858"/>
            <a:ext cx="82999" cy="91129"/>
          </a:xfrm>
          <a:custGeom>
            <a:rect b="b" l="l" r="r" t="t"/>
            <a:pathLst>
              <a:path extrusionOk="0" h="648784" w="590905">
                <a:moveTo>
                  <a:pt x="58512" y="648169"/>
                </a:moveTo>
                <a:cubicBezTo>
                  <a:pt x="48484" y="648169"/>
                  <a:pt x="38779" y="645625"/>
                  <a:pt x="30030" y="640510"/>
                </a:cubicBezTo>
                <a:cubicBezTo>
                  <a:pt x="11589" y="629729"/>
                  <a:pt x="1010" y="609646"/>
                  <a:pt x="1010" y="585431"/>
                </a:cubicBezTo>
                <a:lnTo>
                  <a:pt x="1010" y="63752"/>
                </a:lnTo>
                <a:cubicBezTo>
                  <a:pt x="1010" y="39537"/>
                  <a:pt x="11589" y="19454"/>
                  <a:pt x="30043" y="8672"/>
                </a:cubicBezTo>
                <a:cubicBezTo>
                  <a:pt x="48484" y="-2109"/>
                  <a:pt x="71178" y="-1490"/>
                  <a:pt x="92284" y="10382"/>
                </a:cubicBezTo>
                <a:lnTo>
                  <a:pt x="557066" y="271955"/>
                </a:lnTo>
                <a:cubicBezTo>
                  <a:pt x="578401" y="283961"/>
                  <a:pt x="590650" y="303142"/>
                  <a:pt x="590650" y="324585"/>
                </a:cubicBezTo>
                <a:cubicBezTo>
                  <a:pt x="590650" y="346013"/>
                  <a:pt x="578414" y="365194"/>
                  <a:pt x="557066" y="377214"/>
                </a:cubicBezTo>
                <a:lnTo>
                  <a:pt x="92284" y="638787"/>
                </a:lnTo>
                <a:cubicBezTo>
                  <a:pt x="81179" y="645046"/>
                  <a:pt x="69643" y="648169"/>
                  <a:pt x="58512" y="648169"/>
                </a:cubicBezTo>
                <a:close/>
              </a:path>
            </a:pathLst>
          </a:custGeom>
          <a:solidFill>
            <a:srgbClr val="44D4F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Google Shape;35;p62"/>
          <p:cNvSpPr/>
          <p:nvPr>
            <p:ph idx="2" type="pic"/>
          </p:nvPr>
        </p:nvSpPr>
        <p:spPr>
          <a:xfrm>
            <a:off x="5845818" y="1193800"/>
            <a:ext cx="2755032" cy="4470400"/>
          </a:xfrm>
          <a:prstGeom prst="roundRect">
            <a:avLst>
              <a:gd fmla="val 7447" name="adj"/>
            </a:avLst>
          </a:prstGeom>
          <a:solidFill>
            <a:srgbClr val="F2F2F2"/>
          </a:solidFill>
          <a:ln>
            <a:noFill/>
          </a:ln>
        </p:spPr>
      </p:sp>
      <p:sp>
        <p:nvSpPr>
          <p:cNvPr id="36" name="Google Shape;36;p62"/>
          <p:cNvSpPr/>
          <p:nvPr>
            <p:ph idx="3" type="pic"/>
          </p:nvPr>
        </p:nvSpPr>
        <p:spPr>
          <a:xfrm>
            <a:off x="8810578" y="1193800"/>
            <a:ext cx="2755032" cy="4470400"/>
          </a:xfrm>
          <a:prstGeom prst="roundRect">
            <a:avLst>
              <a:gd fmla="val 7447" name="adj"/>
            </a:avLst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PTMON title">
  <p:cSld name="PPTMON title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6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 rot="10800000">
            <a:off x="1" y="5381499"/>
            <a:ext cx="3506550" cy="147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8685451" y="0"/>
            <a:ext cx="3506549" cy="1455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Google Shape;40;p6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flipH="1" rot="10800000">
            <a:off x="0" y="0"/>
            <a:ext cx="4673600" cy="1433693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41;p6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518400" y="4471957"/>
            <a:ext cx="4673600" cy="2386043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65"/>
          <p:cNvSpPr/>
          <p:nvPr/>
        </p:nvSpPr>
        <p:spPr>
          <a:xfrm>
            <a:off x="10756900" y="4702878"/>
            <a:ext cx="184502" cy="190500"/>
          </a:xfrm>
          <a:custGeom>
            <a:rect b="b" l="l" r="r" t="t"/>
            <a:pathLst>
              <a:path extrusionOk="0" h="897799" w="869532">
                <a:moveTo>
                  <a:pt x="434774" y="143"/>
                </a:moveTo>
                <a:lnTo>
                  <a:pt x="588437" y="290332"/>
                </a:lnTo>
                <a:lnTo>
                  <a:pt x="869393" y="449056"/>
                </a:lnTo>
                <a:lnTo>
                  <a:pt x="588437" y="607765"/>
                </a:lnTo>
                <a:lnTo>
                  <a:pt x="434774" y="897955"/>
                </a:lnTo>
                <a:lnTo>
                  <a:pt x="281112" y="607765"/>
                </a:lnTo>
                <a:lnTo>
                  <a:pt x="143" y="449056"/>
                </a:lnTo>
                <a:lnTo>
                  <a:pt x="281112" y="290332"/>
                </a:lnTo>
                <a:close/>
              </a:path>
            </a:pathLst>
          </a:custGeom>
          <a:solidFill>
            <a:srgbClr val="FCCC6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Google Shape;43;p65"/>
          <p:cNvSpPr/>
          <p:nvPr/>
        </p:nvSpPr>
        <p:spPr>
          <a:xfrm>
            <a:off x="7757024" y="6236359"/>
            <a:ext cx="184502" cy="190500"/>
          </a:xfrm>
          <a:custGeom>
            <a:rect b="b" l="l" r="r" t="t"/>
            <a:pathLst>
              <a:path extrusionOk="0" h="897799" w="869532">
                <a:moveTo>
                  <a:pt x="434761" y="143"/>
                </a:moveTo>
                <a:lnTo>
                  <a:pt x="588423" y="290332"/>
                </a:lnTo>
                <a:lnTo>
                  <a:pt x="869393" y="449056"/>
                </a:lnTo>
                <a:lnTo>
                  <a:pt x="588423" y="607766"/>
                </a:lnTo>
                <a:lnTo>
                  <a:pt x="434761" y="897955"/>
                </a:lnTo>
                <a:lnTo>
                  <a:pt x="281099" y="607766"/>
                </a:lnTo>
                <a:lnTo>
                  <a:pt x="143" y="449056"/>
                </a:lnTo>
                <a:lnTo>
                  <a:pt x="281099" y="290332"/>
                </a:lnTo>
                <a:close/>
              </a:path>
            </a:pathLst>
          </a:custGeom>
          <a:solidFill>
            <a:srgbClr val="44D4F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" name="Google Shape;44;p65"/>
          <p:cNvSpPr/>
          <p:nvPr/>
        </p:nvSpPr>
        <p:spPr>
          <a:xfrm>
            <a:off x="11658600" y="5357946"/>
            <a:ext cx="184217" cy="190500"/>
          </a:xfrm>
          <a:custGeom>
            <a:rect b="b" l="l" r="r" t="t"/>
            <a:pathLst>
              <a:path extrusionOk="0" h="897799" w="868186">
                <a:moveTo>
                  <a:pt x="434761" y="143"/>
                </a:moveTo>
                <a:lnTo>
                  <a:pt x="588423" y="290319"/>
                </a:lnTo>
                <a:lnTo>
                  <a:pt x="869379" y="449042"/>
                </a:lnTo>
                <a:lnTo>
                  <a:pt x="588423" y="607738"/>
                </a:lnTo>
                <a:lnTo>
                  <a:pt x="434761" y="897928"/>
                </a:lnTo>
                <a:lnTo>
                  <a:pt x="281099" y="607738"/>
                </a:lnTo>
                <a:lnTo>
                  <a:pt x="143" y="449042"/>
                </a:lnTo>
                <a:lnTo>
                  <a:pt x="281099" y="290319"/>
                </a:lnTo>
                <a:close/>
              </a:path>
            </a:pathLst>
          </a:custGeom>
          <a:solidFill>
            <a:srgbClr val="FC346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" name="Google Shape;45;p65"/>
          <p:cNvSpPr/>
          <p:nvPr/>
        </p:nvSpPr>
        <p:spPr>
          <a:xfrm>
            <a:off x="533400" y="636689"/>
            <a:ext cx="223631" cy="245623"/>
          </a:xfrm>
          <a:custGeom>
            <a:rect b="b" l="l" r="r" t="t"/>
            <a:pathLst>
              <a:path extrusionOk="0" h="1157581" w="1053938">
                <a:moveTo>
                  <a:pt x="103738" y="1157017"/>
                </a:moveTo>
                <a:cubicBezTo>
                  <a:pt x="85809" y="1157017"/>
                  <a:pt x="68486" y="1152468"/>
                  <a:pt x="52858" y="1143328"/>
                </a:cubicBezTo>
                <a:cubicBezTo>
                  <a:pt x="19908" y="1124067"/>
                  <a:pt x="1010" y="1088195"/>
                  <a:pt x="1010" y="1044947"/>
                </a:cubicBezTo>
                <a:lnTo>
                  <a:pt x="1010" y="113080"/>
                </a:lnTo>
                <a:cubicBezTo>
                  <a:pt x="1010" y="69819"/>
                  <a:pt x="19908" y="33961"/>
                  <a:pt x="52858" y="14699"/>
                </a:cubicBezTo>
                <a:cubicBezTo>
                  <a:pt x="85809" y="-4576"/>
                  <a:pt x="126338" y="-3445"/>
                  <a:pt x="164027" y="17768"/>
                </a:cubicBezTo>
                <a:lnTo>
                  <a:pt x="994255" y="485027"/>
                </a:lnTo>
                <a:cubicBezTo>
                  <a:pt x="1032375" y="506483"/>
                  <a:pt x="1054234" y="540739"/>
                  <a:pt x="1054234" y="579034"/>
                </a:cubicBezTo>
                <a:cubicBezTo>
                  <a:pt x="1054234" y="617315"/>
                  <a:pt x="1032375" y="651585"/>
                  <a:pt x="994255" y="673040"/>
                </a:cubicBezTo>
                <a:lnTo>
                  <a:pt x="164027" y="1140286"/>
                </a:lnTo>
                <a:cubicBezTo>
                  <a:pt x="144227" y="1151418"/>
                  <a:pt x="123619" y="1157017"/>
                  <a:pt x="103738" y="1157017"/>
                </a:cubicBezTo>
                <a:close/>
                <a:moveTo>
                  <a:pt x="139058" y="211071"/>
                </a:moveTo>
                <a:lnTo>
                  <a:pt x="139058" y="946929"/>
                </a:lnTo>
                <a:cubicBezTo>
                  <a:pt x="139058" y="968829"/>
                  <a:pt x="162654" y="982626"/>
                  <a:pt x="181740" y="971885"/>
                </a:cubicBezTo>
                <a:lnTo>
                  <a:pt x="835478" y="603962"/>
                </a:lnTo>
                <a:cubicBezTo>
                  <a:pt x="854928" y="593019"/>
                  <a:pt x="854928" y="564995"/>
                  <a:pt x="835478" y="554052"/>
                </a:cubicBezTo>
                <a:lnTo>
                  <a:pt x="181740" y="186115"/>
                </a:lnTo>
                <a:cubicBezTo>
                  <a:pt x="162654" y="175374"/>
                  <a:pt x="139058" y="189171"/>
                  <a:pt x="139058" y="211071"/>
                </a:cubicBezTo>
                <a:close/>
              </a:path>
            </a:pathLst>
          </a:custGeom>
          <a:solidFill>
            <a:srgbClr val="FC346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" name="Google Shape;46;p65"/>
          <p:cNvSpPr/>
          <p:nvPr/>
        </p:nvSpPr>
        <p:spPr>
          <a:xfrm>
            <a:off x="298915" y="4879121"/>
            <a:ext cx="234485" cy="234485"/>
          </a:xfrm>
          <a:custGeom>
            <a:rect b="b" l="l" r="r" t="t"/>
            <a:pathLst>
              <a:path extrusionOk="0" h="1105086" w="1105087">
                <a:moveTo>
                  <a:pt x="553190" y="1105370"/>
                </a:moveTo>
                <a:cubicBezTo>
                  <a:pt x="248719" y="1105370"/>
                  <a:pt x="1010" y="857661"/>
                  <a:pt x="1010" y="553190"/>
                </a:cubicBezTo>
                <a:cubicBezTo>
                  <a:pt x="1010" y="248719"/>
                  <a:pt x="248719" y="1010"/>
                  <a:pt x="553190" y="1010"/>
                </a:cubicBezTo>
                <a:cubicBezTo>
                  <a:pt x="857661" y="1010"/>
                  <a:pt x="1105370" y="248719"/>
                  <a:pt x="1105370" y="553190"/>
                </a:cubicBezTo>
                <a:cubicBezTo>
                  <a:pt x="1105370" y="857661"/>
                  <a:pt x="857661" y="1105370"/>
                  <a:pt x="553190" y="1105370"/>
                </a:cubicBezTo>
                <a:close/>
                <a:moveTo>
                  <a:pt x="553190" y="139058"/>
                </a:moveTo>
                <a:cubicBezTo>
                  <a:pt x="324836" y="139058"/>
                  <a:pt x="139058" y="324836"/>
                  <a:pt x="139058" y="553190"/>
                </a:cubicBezTo>
                <a:cubicBezTo>
                  <a:pt x="139058" y="781543"/>
                  <a:pt x="324836" y="967321"/>
                  <a:pt x="553190" y="967321"/>
                </a:cubicBezTo>
                <a:cubicBezTo>
                  <a:pt x="781543" y="967321"/>
                  <a:pt x="967322" y="781543"/>
                  <a:pt x="967322" y="553190"/>
                </a:cubicBezTo>
                <a:cubicBezTo>
                  <a:pt x="967322" y="324836"/>
                  <a:pt x="781543" y="139058"/>
                  <a:pt x="553190" y="139058"/>
                </a:cubicBezTo>
                <a:close/>
              </a:path>
            </a:pathLst>
          </a:custGeom>
          <a:solidFill>
            <a:srgbClr val="FCCC6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" name="Google Shape;47;p65"/>
          <p:cNvSpPr/>
          <p:nvPr/>
        </p:nvSpPr>
        <p:spPr>
          <a:xfrm>
            <a:off x="10284208" y="979720"/>
            <a:ext cx="202782" cy="202782"/>
          </a:xfrm>
          <a:custGeom>
            <a:rect b="b" l="l" r="r" t="t"/>
            <a:pathLst>
              <a:path extrusionOk="0" h="955678" w="955678">
                <a:moveTo>
                  <a:pt x="803698" y="955813"/>
                </a:moveTo>
                <a:lnTo>
                  <a:pt x="153124" y="955813"/>
                </a:lnTo>
                <a:cubicBezTo>
                  <a:pt x="69239" y="955813"/>
                  <a:pt x="1010" y="887583"/>
                  <a:pt x="1010" y="803698"/>
                </a:cubicBezTo>
                <a:lnTo>
                  <a:pt x="1010" y="153124"/>
                </a:lnTo>
                <a:cubicBezTo>
                  <a:pt x="1010" y="69253"/>
                  <a:pt x="69239" y="1010"/>
                  <a:pt x="153124" y="1010"/>
                </a:cubicBezTo>
                <a:lnTo>
                  <a:pt x="803698" y="1010"/>
                </a:lnTo>
                <a:cubicBezTo>
                  <a:pt x="887582" y="1010"/>
                  <a:pt x="955813" y="69240"/>
                  <a:pt x="955813" y="153124"/>
                </a:cubicBezTo>
                <a:lnTo>
                  <a:pt x="955813" y="803698"/>
                </a:lnTo>
                <a:cubicBezTo>
                  <a:pt x="955813" y="887583"/>
                  <a:pt x="887582" y="955813"/>
                  <a:pt x="803698" y="955813"/>
                </a:cubicBezTo>
                <a:close/>
                <a:moveTo>
                  <a:pt x="153124" y="113335"/>
                </a:moveTo>
                <a:cubicBezTo>
                  <a:pt x="131184" y="113335"/>
                  <a:pt x="113335" y="131184"/>
                  <a:pt x="113335" y="153124"/>
                </a:cubicBezTo>
                <a:lnTo>
                  <a:pt x="113335" y="803698"/>
                </a:lnTo>
                <a:cubicBezTo>
                  <a:pt x="113335" y="825639"/>
                  <a:pt x="131184" y="843487"/>
                  <a:pt x="153124" y="843487"/>
                </a:cubicBezTo>
                <a:lnTo>
                  <a:pt x="803698" y="843487"/>
                </a:lnTo>
                <a:cubicBezTo>
                  <a:pt x="825638" y="843487"/>
                  <a:pt x="843487" y="825639"/>
                  <a:pt x="843487" y="803698"/>
                </a:cubicBezTo>
                <a:lnTo>
                  <a:pt x="843487" y="153124"/>
                </a:lnTo>
                <a:cubicBezTo>
                  <a:pt x="843487" y="131184"/>
                  <a:pt x="825638" y="113335"/>
                  <a:pt x="803698" y="113335"/>
                </a:cubicBezTo>
                <a:lnTo>
                  <a:pt x="153124" y="113335"/>
                </a:lnTo>
                <a:close/>
              </a:path>
            </a:pathLst>
          </a:custGeom>
          <a:solidFill>
            <a:srgbClr val="44D4F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" name="Google Shape;48;p65"/>
          <p:cNvSpPr/>
          <p:nvPr/>
        </p:nvSpPr>
        <p:spPr>
          <a:xfrm>
            <a:off x="505768" y="1635075"/>
            <a:ext cx="125382" cy="137663"/>
          </a:xfrm>
          <a:custGeom>
            <a:rect b="b" l="l" r="r" t="t"/>
            <a:pathLst>
              <a:path extrusionOk="0" h="648784" w="590905">
                <a:moveTo>
                  <a:pt x="58512" y="648169"/>
                </a:moveTo>
                <a:cubicBezTo>
                  <a:pt x="48484" y="648169"/>
                  <a:pt x="38779" y="645625"/>
                  <a:pt x="30030" y="640510"/>
                </a:cubicBezTo>
                <a:cubicBezTo>
                  <a:pt x="11589" y="629729"/>
                  <a:pt x="1010" y="609646"/>
                  <a:pt x="1010" y="585431"/>
                </a:cubicBezTo>
                <a:lnTo>
                  <a:pt x="1010" y="63752"/>
                </a:lnTo>
                <a:cubicBezTo>
                  <a:pt x="1010" y="39537"/>
                  <a:pt x="11589" y="19454"/>
                  <a:pt x="30043" y="8672"/>
                </a:cubicBezTo>
                <a:cubicBezTo>
                  <a:pt x="48484" y="-2109"/>
                  <a:pt x="71178" y="-1490"/>
                  <a:pt x="92284" y="10382"/>
                </a:cubicBezTo>
                <a:lnTo>
                  <a:pt x="557066" y="271955"/>
                </a:lnTo>
                <a:cubicBezTo>
                  <a:pt x="578401" y="283961"/>
                  <a:pt x="590650" y="303142"/>
                  <a:pt x="590650" y="324585"/>
                </a:cubicBezTo>
                <a:cubicBezTo>
                  <a:pt x="590650" y="346013"/>
                  <a:pt x="578414" y="365194"/>
                  <a:pt x="557066" y="377214"/>
                </a:cubicBezTo>
                <a:lnTo>
                  <a:pt x="92284" y="638787"/>
                </a:lnTo>
                <a:cubicBezTo>
                  <a:pt x="81179" y="645046"/>
                  <a:pt x="69643" y="648169"/>
                  <a:pt x="58512" y="648169"/>
                </a:cubicBezTo>
                <a:close/>
              </a:path>
            </a:pathLst>
          </a:custGeom>
          <a:solidFill>
            <a:srgbClr val="44D4F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" name="Google Shape;49;p65"/>
          <p:cNvSpPr/>
          <p:nvPr/>
        </p:nvSpPr>
        <p:spPr>
          <a:xfrm>
            <a:off x="11619328" y="914030"/>
            <a:ext cx="131380" cy="131380"/>
          </a:xfrm>
          <a:custGeom>
            <a:rect b="b" l="l" r="r" t="t"/>
            <a:pathLst>
              <a:path extrusionOk="0" h="619171" w="619171">
                <a:moveTo>
                  <a:pt x="310138" y="619266"/>
                </a:moveTo>
                <a:cubicBezTo>
                  <a:pt x="139691" y="619266"/>
                  <a:pt x="1010" y="480598"/>
                  <a:pt x="1010" y="310138"/>
                </a:cubicBezTo>
                <a:cubicBezTo>
                  <a:pt x="1010" y="139690"/>
                  <a:pt x="139677" y="1010"/>
                  <a:pt x="310138" y="1010"/>
                </a:cubicBezTo>
                <a:cubicBezTo>
                  <a:pt x="480598" y="1010"/>
                  <a:pt x="619266" y="139677"/>
                  <a:pt x="619266" y="310138"/>
                </a:cubicBezTo>
                <a:cubicBezTo>
                  <a:pt x="619253" y="480585"/>
                  <a:pt x="480585" y="619266"/>
                  <a:pt x="310138" y="619266"/>
                </a:cubicBezTo>
                <a:close/>
              </a:path>
            </a:pathLst>
          </a:custGeom>
          <a:solidFill>
            <a:srgbClr val="FC346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" name="Google Shape;50;p65"/>
          <p:cNvSpPr/>
          <p:nvPr/>
        </p:nvSpPr>
        <p:spPr>
          <a:xfrm>
            <a:off x="3584483" y="857193"/>
            <a:ext cx="113673" cy="113673"/>
          </a:xfrm>
          <a:custGeom>
            <a:rect b="b" l="l" r="r" t="t"/>
            <a:pathLst>
              <a:path extrusionOk="0" h="535718" w="535718">
                <a:moveTo>
                  <a:pt x="450380" y="535543"/>
                </a:moveTo>
                <a:lnTo>
                  <a:pt x="86173" y="535543"/>
                </a:lnTo>
                <a:cubicBezTo>
                  <a:pt x="39210" y="535543"/>
                  <a:pt x="1010" y="497343"/>
                  <a:pt x="1010" y="450380"/>
                </a:cubicBezTo>
                <a:lnTo>
                  <a:pt x="1010" y="86173"/>
                </a:lnTo>
                <a:cubicBezTo>
                  <a:pt x="1010" y="39210"/>
                  <a:pt x="39210" y="1010"/>
                  <a:pt x="86173" y="1010"/>
                </a:cubicBezTo>
                <a:lnTo>
                  <a:pt x="450380" y="1010"/>
                </a:lnTo>
                <a:cubicBezTo>
                  <a:pt x="497343" y="1010"/>
                  <a:pt x="535543" y="39210"/>
                  <a:pt x="535543" y="86173"/>
                </a:cubicBezTo>
                <a:lnTo>
                  <a:pt x="535543" y="450380"/>
                </a:lnTo>
                <a:cubicBezTo>
                  <a:pt x="535543" y="497343"/>
                  <a:pt x="497343" y="535543"/>
                  <a:pt x="450380" y="535543"/>
                </a:cubicBezTo>
                <a:close/>
              </a:path>
            </a:pathLst>
          </a:custGeom>
          <a:solidFill>
            <a:srgbClr val="FCCC6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1" name="Google Shape;51;p6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855200" y="259914"/>
            <a:ext cx="1803400" cy="591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Google Shape;52;p6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855200" y="5769365"/>
            <a:ext cx="1803400" cy="5327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53;p6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003300" y="341228"/>
            <a:ext cx="1803400" cy="591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54;p6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518804" y="1431771"/>
            <a:ext cx="7154392" cy="455619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65"/>
          <p:cNvSpPr/>
          <p:nvPr/>
        </p:nvSpPr>
        <p:spPr>
          <a:xfrm>
            <a:off x="1486132" y="2634730"/>
            <a:ext cx="184502" cy="190500"/>
          </a:xfrm>
          <a:custGeom>
            <a:rect b="b" l="l" r="r" t="t"/>
            <a:pathLst>
              <a:path extrusionOk="0" h="897799" w="869532">
                <a:moveTo>
                  <a:pt x="434774" y="143"/>
                </a:moveTo>
                <a:lnTo>
                  <a:pt x="588437" y="290332"/>
                </a:lnTo>
                <a:lnTo>
                  <a:pt x="869393" y="449056"/>
                </a:lnTo>
                <a:lnTo>
                  <a:pt x="588437" y="607765"/>
                </a:lnTo>
                <a:lnTo>
                  <a:pt x="434774" y="897955"/>
                </a:lnTo>
                <a:lnTo>
                  <a:pt x="281112" y="607765"/>
                </a:lnTo>
                <a:lnTo>
                  <a:pt x="143" y="449056"/>
                </a:lnTo>
                <a:lnTo>
                  <a:pt x="281112" y="290332"/>
                </a:lnTo>
                <a:close/>
              </a:path>
            </a:pathLst>
          </a:custGeom>
          <a:solidFill>
            <a:srgbClr val="FCCC6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" name="Google Shape;56;p65"/>
          <p:cNvSpPr/>
          <p:nvPr/>
        </p:nvSpPr>
        <p:spPr>
          <a:xfrm>
            <a:off x="8574203" y="1203090"/>
            <a:ext cx="184502" cy="190500"/>
          </a:xfrm>
          <a:custGeom>
            <a:rect b="b" l="l" r="r" t="t"/>
            <a:pathLst>
              <a:path extrusionOk="0" h="897799" w="869532">
                <a:moveTo>
                  <a:pt x="434761" y="143"/>
                </a:moveTo>
                <a:lnTo>
                  <a:pt x="588423" y="290332"/>
                </a:lnTo>
                <a:lnTo>
                  <a:pt x="869393" y="449056"/>
                </a:lnTo>
                <a:lnTo>
                  <a:pt x="588423" y="607766"/>
                </a:lnTo>
                <a:lnTo>
                  <a:pt x="434761" y="897955"/>
                </a:lnTo>
                <a:lnTo>
                  <a:pt x="281099" y="607766"/>
                </a:lnTo>
                <a:lnTo>
                  <a:pt x="143" y="449056"/>
                </a:lnTo>
                <a:lnTo>
                  <a:pt x="281099" y="290332"/>
                </a:lnTo>
                <a:close/>
              </a:path>
            </a:pathLst>
          </a:custGeom>
          <a:solidFill>
            <a:srgbClr val="44D4F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" name="Google Shape;57;p65"/>
          <p:cNvSpPr/>
          <p:nvPr/>
        </p:nvSpPr>
        <p:spPr>
          <a:xfrm>
            <a:off x="4805478" y="467730"/>
            <a:ext cx="184217" cy="190500"/>
          </a:xfrm>
          <a:custGeom>
            <a:rect b="b" l="l" r="r" t="t"/>
            <a:pathLst>
              <a:path extrusionOk="0" h="897799" w="868186">
                <a:moveTo>
                  <a:pt x="434761" y="143"/>
                </a:moveTo>
                <a:lnTo>
                  <a:pt x="588423" y="290319"/>
                </a:lnTo>
                <a:lnTo>
                  <a:pt x="869379" y="449042"/>
                </a:lnTo>
                <a:lnTo>
                  <a:pt x="588423" y="607738"/>
                </a:lnTo>
                <a:lnTo>
                  <a:pt x="434761" y="897928"/>
                </a:lnTo>
                <a:lnTo>
                  <a:pt x="281099" y="607738"/>
                </a:lnTo>
                <a:lnTo>
                  <a:pt x="143" y="449042"/>
                </a:lnTo>
                <a:lnTo>
                  <a:pt x="281099" y="290319"/>
                </a:lnTo>
                <a:close/>
              </a:path>
            </a:pathLst>
          </a:custGeom>
          <a:solidFill>
            <a:srgbClr val="FC346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58;p65"/>
          <p:cNvSpPr/>
          <p:nvPr/>
        </p:nvSpPr>
        <p:spPr>
          <a:xfrm>
            <a:off x="4834086" y="6403131"/>
            <a:ext cx="223631" cy="245623"/>
          </a:xfrm>
          <a:custGeom>
            <a:rect b="b" l="l" r="r" t="t"/>
            <a:pathLst>
              <a:path extrusionOk="0" h="1157581" w="1053938">
                <a:moveTo>
                  <a:pt x="103738" y="1157017"/>
                </a:moveTo>
                <a:cubicBezTo>
                  <a:pt x="85809" y="1157017"/>
                  <a:pt x="68486" y="1152468"/>
                  <a:pt x="52858" y="1143328"/>
                </a:cubicBezTo>
                <a:cubicBezTo>
                  <a:pt x="19908" y="1124067"/>
                  <a:pt x="1010" y="1088195"/>
                  <a:pt x="1010" y="1044947"/>
                </a:cubicBezTo>
                <a:lnTo>
                  <a:pt x="1010" y="113080"/>
                </a:lnTo>
                <a:cubicBezTo>
                  <a:pt x="1010" y="69819"/>
                  <a:pt x="19908" y="33961"/>
                  <a:pt x="52858" y="14699"/>
                </a:cubicBezTo>
                <a:cubicBezTo>
                  <a:pt x="85809" y="-4576"/>
                  <a:pt x="126338" y="-3445"/>
                  <a:pt x="164027" y="17768"/>
                </a:cubicBezTo>
                <a:lnTo>
                  <a:pt x="994255" y="485027"/>
                </a:lnTo>
                <a:cubicBezTo>
                  <a:pt x="1032375" y="506483"/>
                  <a:pt x="1054234" y="540739"/>
                  <a:pt x="1054234" y="579034"/>
                </a:cubicBezTo>
                <a:cubicBezTo>
                  <a:pt x="1054234" y="617315"/>
                  <a:pt x="1032375" y="651585"/>
                  <a:pt x="994255" y="673040"/>
                </a:cubicBezTo>
                <a:lnTo>
                  <a:pt x="164027" y="1140286"/>
                </a:lnTo>
                <a:cubicBezTo>
                  <a:pt x="144227" y="1151418"/>
                  <a:pt x="123619" y="1157017"/>
                  <a:pt x="103738" y="1157017"/>
                </a:cubicBezTo>
                <a:close/>
                <a:moveTo>
                  <a:pt x="139058" y="211071"/>
                </a:moveTo>
                <a:lnTo>
                  <a:pt x="139058" y="946929"/>
                </a:lnTo>
                <a:cubicBezTo>
                  <a:pt x="139058" y="968829"/>
                  <a:pt x="162654" y="982626"/>
                  <a:pt x="181740" y="971885"/>
                </a:cubicBezTo>
                <a:lnTo>
                  <a:pt x="835478" y="603962"/>
                </a:lnTo>
                <a:cubicBezTo>
                  <a:pt x="854928" y="593019"/>
                  <a:pt x="854928" y="564995"/>
                  <a:pt x="835478" y="554052"/>
                </a:cubicBezTo>
                <a:lnTo>
                  <a:pt x="181740" y="186115"/>
                </a:lnTo>
                <a:cubicBezTo>
                  <a:pt x="162654" y="175374"/>
                  <a:pt x="139058" y="189171"/>
                  <a:pt x="139058" y="211071"/>
                </a:cubicBezTo>
                <a:close/>
              </a:path>
            </a:pathLst>
          </a:custGeom>
          <a:solidFill>
            <a:srgbClr val="FC346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59;p65"/>
          <p:cNvSpPr/>
          <p:nvPr/>
        </p:nvSpPr>
        <p:spPr>
          <a:xfrm>
            <a:off x="11534390" y="1399562"/>
            <a:ext cx="234485" cy="234485"/>
          </a:xfrm>
          <a:custGeom>
            <a:rect b="b" l="l" r="r" t="t"/>
            <a:pathLst>
              <a:path extrusionOk="0" h="1105086" w="1105087">
                <a:moveTo>
                  <a:pt x="553190" y="1105370"/>
                </a:moveTo>
                <a:cubicBezTo>
                  <a:pt x="248719" y="1105370"/>
                  <a:pt x="1010" y="857661"/>
                  <a:pt x="1010" y="553190"/>
                </a:cubicBezTo>
                <a:cubicBezTo>
                  <a:pt x="1010" y="248719"/>
                  <a:pt x="248719" y="1010"/>
                  <a:pt x="553190" y="1010"/>
                </a:cubicBezTo>
                <a:cubicBezTo>
                  <a:pt x="857661" y="1010"/>
                  <a:pt x="1105370" y="248719"/>
                  <a:pt x="1105370" y="553190"/>
                </a:cubicBezTo>
                <a:cubicBezTo>
                  <a:pt x="1105370" y="857661"/>
                  <a:pt x="857661" y="1105370"/>
                  <a:pt x="553190" y="1105370"/>
                </a:cubicBezTo>
                <a:close/>
                <a:moveTo>
                  <a:pt x="553190" y="139058"/>
                </a:moveTo>
                <a:cubicBezTo>
                  <a:pt x="324836" y="139058"/>
                  <a:pt x="139058" y="324836"/>
                  <a:pt x="139058" y="553190"/>
                </a:cubicBezTo>
                <a:cubicBezTo>
                  <a:pt x="139058" y="781543"/>
                  <a:pt x="324836" y="967321"/>
                  <a:pt x="553190" y="967321"/>
                </a:cubicBezTo>
                <a:cubicBezTo>
                  <a:pt x="781543" y="967321"/>
                  <a:pt x="967322" y="781543"/>
                  <a:pt x="967322" y="553190"/>
                </a:cubicBezTo>
                <a:cubicBezTo>
                  <a:pt x="967322" y="324836"/>
                  <a:pt x="781543" y="139058"/>
                  <a:pt x="553190" y="139058"/>
                </a:cubicBezTo>
                <a:close/>
              </a:path>
            </a:pathLst>
          </a:custGeom>
          <a:solidFill>
            <a:srgbClr val="FCCC6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" name="Google Shape;60;p65"/>
          <p:cNvSpPr/>
          <p:nvPr/>
        </p:nvSpPr>
        <p:spPr>
          <a:xfrm>
            <a:off x="1905000" y="6403131"/>
            <a:ext cx="202782" cy="202782"/>
          </a:xfrm>
          <a:custGeom>
            <a:rect b="b" l="l" r="r" t="t"/>
            <a:pathLst>
              <a:path extrusionOk="0" h="955678" w="955678">
                <a:moveTo>
                  <a:pt x="803698" y="955813"/>
                </a:moveTo>
                <a:lnTo>
                  <a:pt x="153124" y="955813"/>
                </a:lnTo>
                <a:cubicBezTo>
                  <a:pt x="69239" y="955813"/>
                  <a:pt x="1010" y="887583"/>
                  <a:pt x="1010" y="803698"/>
                </a:cubicBezTo>
                <a:lnTo>
                  <a:pt x="1010" y="153124"/>
                </a:lnTo>
                <a:cubicBezTo>
                  <a:pt x="1010" y="69253"/>
                  <a:pt x="69239" y="1010"/>
                  <a:pt x="153124" y="1010"/>
                </a:cubicBezTo>
                <a:lnTo>
                  <a:pt x="803698" y="1010"/>
                </a:lnTo>
                <a:cubicBezTo>
                  <a:pt x="887582" y="1010"/>
                  <a:pt x="955813" y="69240"/>
                  <a:pt x="955813" y="153124"/>
                </a:cubicBezTo>
                <a:lnTo>
                  <a:pt x="955813" y="803698"/>
                </a:lnTo>
                <a:cubicBezTo>
                  <a:pt x="955813" y="887583"/>
                  <a:pt x="887582" y="955813"/>
                  <a:pt x="803698" y="955813"/>
                </a:cubicBezTo>
                <a:close/>
                <a:moveTo>
                  <a:pt x="153124" y="113335"/>
                </a:moveTo>
                <a:cubicBezTo>
                  <a:pt x="131184" y="113335"/>
                  <a:pt x="113335" y="131184"/>
                  <a:pt x="113335" y="153124"/>
                </a:cubicBezTo>
                <a:lnTo>
                  <a:pt x="113335" y="803698"/>
                </a:lnTo>
                <a:cubicBezTo>
                  <a:pt x="113335" y="825639"/>
                  <a:pt x="131184" y="843487"/>
                  <a:pt x="153124" y="843487"/>
                </a:cubicBezTo>
                <a:lnTo>
                  <a:pt x="803698" y="843487"/>
                </a:lnTo>
                <a:cubicBezTo>
                  <a:pt x="825638" y="843487"/>
                  <a:pt x="843487" y="825639"/>
                  <a:pt x="843487" y="803698"/>
                </a:cubicBezTo>
                <a:lnTo>
                  <a:pt x="843487" y="153124"/>
                </a:lnTo>
                <a:cubicBezTo>
                  <a:pt x="843487" y="131184"/>
                  <a:pt x="825638" y="113335"/>
                  <a:pt x="803698" y="113335"/>
                </a:cubicBezTo>
                <a:lnTo>
                  <a:pt x="153124" y="113335"/>
                </a:lnTo>
                <a:close/>
              </a:path>
            </a:pathLst>
          </a:custGeom>
          <a:solidFill>
            <a:srgbClr val="44D4F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" name="Google Shape;61;p65"/>
          <p:cNvSpPr/>
          <p:nvPr/>
        </p:nvSpPr>
        <p:spPr>
          <a:xfrm>
            <a:off x="11477221" y="6271767"/>
            <a:ext cx="125382" cy="137663"/>
          </a:xfrm>
          <a:custGeom>
            <a:rect b="b" l="l" r="r" t="t"/>
            <a:pathLst>
              <a:path extrusionOk="0" h="648784" w="590905">
                <a:moveTo>
                  <a:pt x="58512" y="648169"/>
                </a:moveTo>
                <a:cubicBezTo>
                  <a:pt x="48484" y="648169"/>
                  <a:pt x="38779" y="645625"/>
                  <a:pt x="30030" y="640510"/>
                </a:cubicBezTo>
                <a:cubicBezTo>
                  <a:pt x="11589" y="629729"/>
                  <a:pt x="1010" y="609646"/>
                  <a:pt x="1010" y="585431"/>
                </a:cubicBezTo>
                <a:lnTo>
                  <a:pt x="1010" y="63752"/>
                </a:lnTo>
                <a:cubicBezTo>
                  <a:pt x="1010" y="39537"/>
                  <a:pt x="11589" y="19454"/>
                  <a:pt x="30043" y="8672"/>
                </a:cubicBezTo>
                <a:cubicBezTo>
                  <a:pt x="48484" y="-2109"/>
                  <a:pt x="71178" y="-1490"/>
                  <a:pt x="92284" y="10382"/>
                </a:cubicBezTo>
                <a:lnTo>
                  <a:pt x="557066" y="271955"/>
                </a:lnTo>
                <a:cubicBezTo>
                  <a:pt x="578401" y="283961"/>
                  <a:pt x="590650" y="303142"/>
                  <a:pt x="590650" y="324585"/>
                </a:cubicBezTo>
                <a:cubicBezTo>
                  <a:pt x="590650" y="346013"/>
                  <a:pt x="578414" y="365194"/>
                  <a:pt x="557066" y="377214"/>
                </a:cubicBezTo>
                <a:lnTo>
                  <a:pt x="92284" y="638787"/>
                </a:lnTo>
                <a:cubicBezTo>
                  <a:pt x="81179" y="645046"/>
                  <a:pt x="69643" y="648169"/>
                  <a:pt x="58512" y="648169"/>
                </a:cubicBezTo>
                <a:close/>
              </a:path>
            </a:pathLst>
          </a:custGeom>
          <a:solidFill>
            <a:srgbClr val="44D4F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" name="Google Shape;62;p65"/>
          <p:cNvSpPr/>
          <p:nvPr/>
        </p:nvSpPr>
        <p:spPr>
          <a:xfrm>
            <a:off x="1608472" y="5042454"/>
            <a:ext cx="131380" cy="131380"/>
          </a:xfrm>
          <a:custGeom>
            <a:rect b="b" l="l" r="r" t="t"/>
            <a:pathLst>
              <a:path extrusionOk="0" h="619171" w="619171">
                <a:moveTo>
                  <a:pt x="310138" y="619266"/>
                </a:moveTo>
                <a:cubicBezTo>
                  <a:pt x="139691" y="619266"/>
                  <a:pt x="1010" y="480598"/>
                  <a:pt x="1010" y="310138"/>
                </a:cubicBezTo>
                <a:cubicBezTo>
                  <a:pt x="1010" y="139690"/>
                  <a:pt x="139677" y="1010"/>
                  <a:pt x="310138" y="1010"/>
                </a:cubicBezTo>
                <a:cubicBezTo>
                  <a:pt x="480598" y="1010"/>
                  <a:pt x="619266" y="139677"/>
                  <a:pt x="619266" y="310138"/>
                </a:cubicBezTo>
                <a:cubicBezTo>
                  <a:pt x="619253" y="480585"/>
                  <a:pt x="480585" y="619266"/>
                  <a:pt x="310138" y="619266"/>
                </a:cubicBezTo>
                <a:close/>
              </a:path>
            </a:pathLst>
          </a:custGeom>
          <a:solidFill>
            <a:srgbClr val="FC346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" name="Google Shape;63;p65"/>
          <p:cNvSpPr/>
          <p:nvPr/>
        </p:nvSpPr>
        <p:spPr>
          <a:xfrm>
            <a:off x="764996" y="6504522"/>
            <a:ext cx="113673" cy="113673"/>
          </a:xfrm>
          <a:custGeom>
            <a:rect b="b" l="l" r="r" t="t"/>
            <a:pathLst>
              <a:path extrusionOk="0" h="535718" w="535718">
                <a:moveTo>
                  <a:pt x="450380" y="535543"/>
                </a:moveTo>
                <a:lnTo>
                  <a:pt x="86173" y="535543"/>
                </a:lnTo>
                <a:cubicBezTo>
                  <a:pt x="39210" y="535543"/>
                  <a:pt x="1010" y="497343"/>
                  <a:pt x="1010" y="450380"/>
                </a:cubicBezTo>
                <a:lnTo>
                  <a:pt x="1010" y="86173"/>
                </a:lnTo>
                <a:cubicBezTo>
                  <a:pt x="1010" y="39210"/>
                  <a:pt x="39210" y="1010"/>
                  <a:pt x="86173" y="1010"/>
                </a:cubicBezTo>
                <a:lnTo>
                  <a:pt x="450380" y="1010"/>
                </a:lnTo>
                <a:cubicBezTo>
                  <a:pt x="497343" y="1010"/>
                  <a:pt x="535543" y="39210"/>
                  <a:pt x="535543" y="86173"/>
                </a:cubicBezTo>
                <a:lnTo>
                  <a:pt x="535543" y="450380"/>
                </a:lnTo>
                <a:cubicBezTo>
                  <a:pt x="535543" y="497343"/>
                  <a:pt x="497343" y="535543"/>
                  <a:pt x="450380" y="535543"/>
                </a:cubicBezTo>
                <a:close/>
              </a:path>
            </a:pathLst>
          </a:custGeom>
          <a:solidFill>
            <a:srgbClr val="FCCC6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PPTMON slide">
  <p:cSld name="1_PPTMON slide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6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1"/>
            <a:ext cx="2985971" cy="125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6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10800000">
            <a:off x="9206029" y="5600700"/>
            <a:ext cx="2985971" cy="125730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64"/>
          <p:cNvSpPr/>
          <p:nvPr/>
        </p:nvSpPr>
        <p:spPr>
          <a:xfrm>
            <a:off x="367346" y="5874215"/>
            <a:ext cx="121946" cy="126105"/>
          </a:xfrm>
          <a:custGeom>
            <a:rect b="b" l="l" r="r" t="t"/>
            <a:pathLst>
              <a:path extrusionOk="0" h="897799" w="868186">
                <a:moveTo>
                  <a:pt x="434761" y="143"/>
                </a:moveTo>
                <a:lnTo>
                  <a:pt x="588423" y="290319"/>
                </a:lnTo>
                <a:lnTo>
                  <a:pt x="869379" y="449042"/>
                </a:lnTo>
                <a:lnTo>
                  <a:pt x="588423" y="607738"/>
                </a:lnTo>
                <a:lnTo>
                  <a:pt x="434761" y="897928"/>
                </a:lnTo>
                <a:lnTo>
                  <a:pt x="281099" y="607738"/>
                </a:lnTo>
                <a:lnTo>
                  <a:pt x="143" y="449042"/>
                </a:lnTo>
                <a:lnTo>
                  <a:pt x="281099" y="290319"/>
                </a:lnTo>
                <a:close/>
              </a:path>
            </a:pathLst>
          </a:custGeom>
          <a:solidFill>
            <a:srgbClr val="FC346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" name="Google Shape;68;p64"/>
          <p:cNvSpPr/>
          <p:nvPr/>
        </p:nvSpPr>
        <p:spPr>
          <a:xfrm>
            <a:off x="11769498" y="5523089"/>
            <a:ext cx="155222" cy="155222"/>
          </a:xfrm>
          <a:custGeom>
            <a:rect b="b" l="l" r="r" t="t"/>
            <a:pathLst>
              <a:path extrusionOk="0" h="1105086" w="1105087">
                <a:moveTo>
                  <a:pt x="553190" y="1105370"/>
                </a:moveTo>
                <a:cubicBezTo>
                  <a:pt x="248719" y="1105370"/>
                  <a:pt x="1010" y="857661"/>
                  <a:pt x="1010" y="553190"/>
                </a:cubicBezTo>
                <a:cubicBezTo>
                  <a:pt x="1010" y="248719"/>
                  <a:pt x="248719" y="1010"/>
                  <a:pt x="553190" y="1010"/>
                </a:cubicBezTo>
                <a:cubicBezTo>
                  <a:pt x="857661" y="1010"/>
                  <a:pt x="1105370" y="248719"/>
                  <a:pt x="1105370" y="553190"/>
                </a:cubicBezTo>
                <a:cubicBezTo>
                  <a:pt x="1105370" y="857661"/>
                  <a:pt x="857661" y="1105370"/>
                  <a:pt x="553190" y="1105370"/>
                </a:cubicBezTo>
                <a:close/>
                <a:moveTo>
                  <a:pt x="553190" y="139058"/>
                </a:moveTo>
                <a:cubicBezTo>
                  <a:pt x="324836" y="139058"/>
                  <a:pt x="139058" y="324836"/>
                  <a:pt x="139058" y="553190"/>
                </a:cubicBezTo>
                <a:cubicBezTo>
                  <a:pt x="139058" y="781543"/>
                  <a:pt x="324836" y="967321"/>
                  <a:pt x="553190" y="967321"/>
                </a:cubicBezTo>
                <a:cubicBezTo>
                  <a:pt x="781543" y="967321"/>
                  <a:pt x="967322" y="781543"/>
                  <a:pt x="967322" y="553190"/>
                </a:cubicBezTo>
                <a:cubicBezTo>
                  <a:pt x="967322" y="324836"/>
                  <a:pt x="781543" y="139058"/>
                  <a:pt x="553190" y="139058"/>
                </a:cubicBezTo>
                <a:close/>
              </a:path>
            </a:pathLst>
          </a:custGeom>
          <a:solidFill>
            <a:srgbClr val="FCCC6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" name="Google Shape;69;p64"/>
          <p:cNvSpPr/>
          <p:nvPr/>
        </p:nvSpPr>
        <p:spPr>
          <a:xfrm>
            <a:off x="11931213" y="455442"/>
            <a:ext cx="82999" cy="91129"/>
          </a:xfrm>
          <a:custGeom>
            <a:rect b="b" l="l" r="r" t="t"/>
            <a:pathLst>
              <a:path extrusionOk="0" h="648784" w="590905">
                <a:moveTo>
                  <a:pt x="58512" y="648169"/>
                </a:moveTo>
                <a:cubicBezTo>
                  <a:pt x="48484" y="648169"/>
                  <a:pt x="38779" y="645625"/>
                  <a:pt x="30030" y="640510"/>
                </a:cubicBezTo>
                <a:cubicBezTo>
                  <a:pt x="11589" y="629729"/>
                  <a:pt x="1010" y="609646"/>
                  <a:pt x="1010" y="585431"/>
                </a:cubicBezTo>
                <a:lnTo>
                  <a:pt x="1010" y="63752"/>
                </a:lnTo>
                <a:cubicBezTo>
                  <a:pt x="1010" y="39537"/>
                  <a:pt x="11589" y="19454"/>
                  <a:pt x="30043" y="8672"/>
                </a:cubicBezTo>
                <a:cubicBezTo>
                  <a:pt x="48484" y="-2109"/>
                  <a:pt x="71178" y="-1490"/>
                  <a:pt x="92284" y="10382"/>
                </a:cubicBezTo>
                <a:lnTo>
                  <a:pt x="557066" y="271955"/>
                </a:lnTo>
                <a:cubicBezTo>
                  <a:pt x="578401" y="283961"/>
                  <a:pt x="590650" y="303142"/>
                  <a:pt x="590650" y="324585"/>
                </a:cubicBezTo>
                <a:cubicBezTo>
                  <a:pt x="590650" y="346013"/>
                  <a:pt x="578414" y="365194"/>
                  <a:pt x="557066" y="377214"/>
                </a:cubicBezTo>
                <a:lnTo>
                  <a:pt x="92284" y="638787"/>
                </a:lnTo>
                <a:cubicBezTo>
                  <a:pt x="81179" y="645046"/>
                  <a:pt x="69643" y="648169"/>
                  <a:pt x="58512" y="648169"/>
                </a:cubicBezTo>
                <a:close/>
              </a:path>
            </a:pathLst>
          </a:custGeom>
          <a:solidFill>
            <a:srgbClr val="44D4F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0" name="Google Shape;70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3201" y="6361025"/>
            <a:ext cx="1193800" cy="352684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6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flipH="1" rot="10800000">
            <a:off x="10375057" y="255634"/>
            <a:ext cx="1193800" cy="391811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64"/>
          <p:cNvSpPr/>
          <p:nvPr/>
        </p:nvSpPr>
        <p:spPr>
          <a:xfrm>
            <a:off x="245211" y="920732"/>
            <a:ext cx="122135" cy="126106"/>
          </a:xfrm>
          <a:custGeom>
            <a:rect b="b" l="l" r="r" t="t"/>
            <a:pathLst>
              <a:path extrusionOk="0" h="897799" w="869532">
                <a:moveTo>
                  <a:pt x="434774" y="143"/>
                </a:moveTo>
                <a:lnTo>
                  <a:pt x="588437" y="290332"/>
                </a:lnTo>
                <a:lnTo>
                  <a:pt x="869393" y="449056"/>
                </a:lnTo>
                <a:lnTo>
                  <a:pt x="588437" y="607765"/>
                </a:lnTo>
                <a:lnTo>
                  <a:pt x="434774" y="897955"/>
                </a:lnTo>
                <a:lnTo>
                  <a:pt x="281112" y="607765"/>
                </a:lnTo>
                <a:lnTo>
                  <a:pt x="143" y="449056"/>
                </a:lnTo>
                <a:lnTo>
                  <a:pt x="281112" y="290332"/>
                </a:lnTo>
                <a:close/>
              </a:path>
            </a:pathLst>
          </a:custGeom>
          <a:solidFill>
            <a:srgbClr val="FCCC6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64"/>
          <p:cNvSpPr/>
          <p:nvPr/>
        </p:nvSpPr>
        <p:spPr>
          <a:xfrm>
            <a:off x="909155" y="81807"/>
            <a:ext cx="122135" cy="126106"/>
          </a:xfrm>
          <a:custGeom>
            <a:rect b="b" l="l" r="r" t="t"/>
            <a:pathLst>
              <a:path extrusionOk="0" h="897799" w="869532">
                <a:moveTo>
                  <a:pt x="434761" y="143"/>
                </a:moveTo>
                <a:lnTo>
                  <a:pt x="588423" y="290332"/>
                </a:lnTo>
                <a:lnTo>
                  <a:pt x="869393" y="449056"/>
                </a:lnTo>
                <a:lnTo>
                  <a:pt x="588423" y="607766"/>
                </a:lnTo>
                <a:lnTo>
                  <a:pt x="434761" y="897955"/>
                </a:lnTo>
                <a:lnTo>
                  <a:pt x="281099" y="607766"/>
                </a:lnTo>
                <a:lnTo>
                  <a:pt x="143" y="449056"/>
                </a:lnTo>
                <a:lnTo>
                  <a:pt x="281099" y="290332"/>
                </a:lnTo>
                <a:close/>
              </a:path>
            </a:pathLst>
          </a:custGeom>
          <a:solidFill>
            <a:srgbClr val="44D4F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" name="Google Shape;74;p64"/>
          <p:cNvSpPr/>
          <p:nvPr/>
        </p:nvSpPr>
        <p:spPr>
          <a:xfrm>
            <a:off x="11507884" y="129529"/>
            <a:ext cx="121946" cy="126105"/>
          </a:xfrm>
          <a:custGeom>
            <a:rect b="b" l="l" r="r" t="t"/>
            <a:pathLst>
              <a:path extrusionOk="0" h="897799" w="868186">
                <a:moveTo>
                  <a:pt x="434761" y="143"/>
                </a:moveTo>
                <a:lnTo>
                  <a:pt x="588423" y="290319"/>
                </a:lnTo>
                <a:lnTo>
                  <a:pt x="869379" y="449042"/>
                </a:lnTo>
                <a:lnTo>
                  <a:pt x="588423" y="607738"/>
                </a:lnTo>
                <a:lnTo>
                  <a:pt x="434761" y="897928"/>
                </a:lnTo>
                <a:lnTo>
                  <a:pt x="281099" y="607738"/>
                </a:lnTo>
                <a:lnTo>
                  <a:pt x="143" y="449042"/>
                </a:lnTo>
                <a:lnTo>
                  <a:pt x="281099" y="290319"/>
                </a:lnTo>
                <a:close/>
              </a:path>
            </a:pathLst>
          </a:custGeom>
          <a:solidFill>
            <a:srgbClr val="FC346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" name="Google Shape;75;p64"/>
          <p:cNvSpPr/>
          <p:nvPr/>
        </p:nvSpPr>
        <p:spPr>
          <a:xfrm>
            <a:off x="10040227" y="6403131"/>
            <a:ext cx="134236" cy="134236"/>
          </a:xfrm>
          <a:custGeom>
            <a:rect b="b" l="l" r="r" t="t"/>
            <a:pathLst>
              <a:path extrusionOk="0" h="955678" w="955678">
                <a:moveTo>
                  <a:pt x="803698" y="955813"/>
                </a:moveTo>
                <a:lnTo>
                  <a:pt x="153124" y="955813"/>
                </a:lnTo>
                <a:cubicBezTo>
                  <a:pt x="69239" y="955813"/>
                  <a:pt x="1010" y="887583"/>
                  <a:pt x="1010" y="803698"/>
                </a:cubicBezTo>
                <a:lnTo>
                  <a:pt x="1010" y="153124"/>
                </a:lnTo>
                <a:cubicBezTo>
                  <a:pt x="1010" y="69253"/>
                  <a:pt x="69239" y="1010"/>
                  <a:pt x="153124" y="1010"/>
                </a:cubicBezTo>
                <a:lnTo>
                  <a:pt x="803698" y="1010"/>
                </a:lnTo>
                <a:cubicBezTo>
                  <a:pt x="887582" y="1010"/>
                  <a:pt x="955813" y="69240"/>
                  <a:pt x="955813" y="153124"/>
                </a:cubicBezTo>
                <a:lnTo>
                  <a:pt x="955813" y="803698"/>
                </a:lnTo>
                <a:cubicBezTo>
                  <a:pt x="955813" y="887583"/>
                  <a:pt x="887582" y="955813"/>
                  <a:pt x="803698" y="955813"/>
                </a:cubicBezTo>
                <a:close/>
                <a:moveTo>
                  <a:pt x="153124" y="113335"/>
                </a:moveTo>
                <a:cubicBezTo>
                  <a:pt x="131184" y="113335"/>
                  <a:pt x="113335" y="131184"/>
                  <a:pt x="113335" y="153124"/>
                </a:cubicBezTo>
                <a:lnTo>
                  <a:pt x="113335" y="803698"/>
                </a:lnTo>
                <a:cubicBezTo>
                  <a:pt x="113335" y="825639"/>
                  <a:pt x="131184" y="843487"/>
                  <a:pt x="153124" y="843487"/>
                </a:cubicBezTo>
                <a:lnTo>
                  <a:pt x="803698" y="843487"/>
                </a:lnTo>
                <a:cubicBezTo>
                  <a:pt x="825638" y="843487"/>
                  <a:pt x="843487" y="825639"/>
                  <a:pt x="843487" y="803698"/>
                </a:cubicBezTo>
                <a:lnTo>
                  <a:pt x="843487" y="153124"/>
                </a:lnTo>
                <a:cubicBezTo>
                  <a:pt x="843487" y="131184"/>
                  <a:pt x="825638" y="113335"/>
                  <a:pt x="803698" y="113335"/>
                </a:cubicBezTo>
                <a:lnTo>
                  <a:pt x="153124" y="113335"/>
                </a:lnTo>
                <a:close/>
              </a:path>
            </a:pathLst>
          </a:custGeom>
          <a:solidFill>
            <a:srgbClr val="44D4F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" name="Google Shape;76;p64"/>
          <p:cNvSpPr/>
          <p:nvPr/>
        </p:nvSpPr>
        <p:spPr>
          <a:xfrm>
            <a:off x="11385074" y="6376518"/>
            <a:ext cx="86970" cy="86970"/>
          </a:xfrm>
          <a:custGeom>
            <a:rect b="b" l="l" r="r" t="t"/>
            <a:pathLst>
              <a:path extrusionOk="0" h="619171" w="619171">
                <a:moveTo>
                  <a:pt x="310138" y="619266"/>
                </a:moveTo>
                <a:cubicBezTo>
                  <a:pt x="139691" y="619266"/>
                  <a:pt x="1010" y="480598"/>
                  <a:pt x="1010" y="310138"/>
                </a:cubicBezTo>
                <a:cubicBezTo>
                  <a:pt x="1010" y="139690"/>
                  <a:pt x="139677" y="1010"/>
                  <a:pt x="310138" y="1010"/>
                </a:cubicBezTo>
                <a:cubicBezTo>
                  <a:pt x="480598" y="1010"/>
                  <a:pt x="619266" y="139677"/>
                  <a:pt x="619266" y="310138"/>
                </a:cubicBezTo>
                <a:cubicBezTo>
                  <a:pt x="619253" y="480585"/>
                  <a:pt x="480585" y="619266"/>
                  <a:pt x="310138" y="619266"/>
                </a:cubicBezTo>
                <a:close/>
              </a:path>
            </a:pathLst>
          </a:custGeom>
          <a:solidFill>
            <a:srgbClr val="FC346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PPTMON slide">
  <p:cSld name="2_PPTMON slide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6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9206029" y="0"/>
            <a:ext cx="2985971" cy="1257300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63"/>
          <p:cNvSpPr/>
          <p:nvPr/>
        </p:nvSpPr>
        <p:spPr>
          <a:xfrm>
            <a:off x="11931213" y="455442"/>
            <a:ext cx="82999" cy="91129"/>
          </a:xfrm>
          <a:custGeom>
            <a:rect b="b" l="l" r="r" t="t"/>
            <a:pathLst>
              <a:path extrusionOk="0" h="648784" w="590905">
                <a:moveTo>
                  <a:pt x="58512" y="648169"/>
                </a:moveTo>
                <a:cubicBezTo>
                  <a:pt x="48484" y="648169"/>
                  <a:pt x="38779" y="645625"/>
                  <a:pt x="30030" y="640510"/>
                </a:cubicBezTo>
                <a:cubicBezTo>
                  <a:pt x="11589" y="629729"/>
                  <a:pt x="1010" y="609646"/>
                  <a:pt x="1010" y="585431"/>
                </a:cubicBezTo>
                <a:lnTo>
                  <a:pt x="1010" y="63752"/>
                </a:lnTo>
                <a:cubicBezTo>
                  <a:pt x="1010" y="39537"/>
                  <a:pt x="11589" y="19454"/>
                  <a:pt x="30043" y="8672"/>
                </a:cubicBezTo>
                <a:cubicBezTo>
                  <a:pt x="48484" y="-2109"/>
                  <a:pt x="71178" y="-1490"/>
                  <a:pt x="92284" y="10382"/>
                </a:cubicBezTo>
                <a:lnTo>
                  <a:pt x="557066" y="271955"/>
                </a:lnTo>
                <a:cubicBezTo>
                  <a:pt x="578401" y="283961"/>
                  <a:pt x="590650" y="303142"/>
                  <a:pt x="590650" y="324585"/>
                </a:cubicBezTo>
                <a:cubicBezTo>
                  <a:pt x="590650" y="346013"/>
                  <a:pt x="578414" y="365194"/>
                  <a:pt x="557066" y="377214"/>
                </a:cubicBezTo>
                <a:lnTo>
                  <a:pt x="92284" y="638787"/>
                </a:lnTo>
                <a:cubicBezTo>
                  <a:pt x="81179" y="645046"/>
                  <a:pt x="69643" y="648169"/>
                  <a:pt x="58512" y="648169"/>
                </a:cubicBezTo>
                <a:close/>
              </a:path>
            </a:pathLst>
          </a:custGeom>
          <a:solidFill>
            <a:srgbClr val="44D4F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0" name="Google Shape;80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10800000">
            <a:off x="10375057" y="255634"/>
            <a:ext cx="1193800" cy="391811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63"/>
          <p:cNvSpPr/>
          <p:nvPr/>
        </p:nvSpPr>
        <p:spPr>
          <a:xfrm>
            <a:off x="11507884" y="129529"/>
            <a:ext cx="121946" cy="126105"/>
          </a:xfrm>
          <a:custGeom>
            <a:rect b="b" l="l" r="r" t="t"/>
            <a:pathLst>
              <a:path extrusionOk="0" h="897799" w="868186">
                <a:moveTo>
                  <a:pt x="434761" y="143"/>
                </a:moveTo>
                <a:lnTo>
                  <a:pt x="588423" y="290319"/>
                </a:lnTo>
                <a:lnTo>
                  <a:pt x="869379" y="449042"/>
                </a:lnTo>
                <a:lnTo>
                  <a:pt x="588423" y="607738"/>
                </a:lnTo>
                <a:lnTo>
                  <a:pt x="434761" y="897928"/>
                </a:lnTo>
                <a:lnTo>
                  <a:pt x="281099" y="607738"/>
                </a:lnTo>
                <a:lnTo>
                  <a:pt x="143" y="449042"/>
                </a:lnTo>
                <a:lnTo>
                  <a:pt x="281099" y="290319"/>
                </a:lnTo>
                <a:close/>
              </a:path>
            </a:pathLst>
          </a:custGeom>
          <a:solidFill>
            <a:srgbClr val="FC346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PPTMON slide">
  <p:cSld name="8_PPTMON slide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6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10800000">
            <a:off x="9206029" y="5600700"/>
            <a:ext cx="2985971" cy="125730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66"/>
          <p:cNvSpPr/>
          <p:nvPr/>
        </p:nvSpPr>
        <p:spPr>
          <a:xfrm>
            <a:off x="11769498" y="5523089"/>
            <a:ext cx="155222" cy="155222"/>
          </a:xfrm>
          <a:custGeom>
            <a:rect b="b" l="l" r="r" t="t"/>
            <a:pathLst>
              <a:path extrusionOk="0" h="1105086" w="1105087">
                <a:moveTo>
                  <a:pt x="553190" y="1105370"/>
                </a:moveTo>
                <a:cubicBezTo>
                  <a:pt x="248719" y="1105370"/>
                  <a:pt x="1010" y="857661"/>
                  <a:pt x="1010" y="553190"/>
                </a:cubicBezTo>
                <a:cubicBezTo>
                  <a:pt x="1010" y="248719"/>
                  <a:pt x="248719" y="1010"/>
                  <a:pt x="553190" y="1010"/>
                </a:cubicBezTo>
                <a:cubicBezTo>
                  <a:pt x="857661" y="1010"/>
                  <a:pt x="1105370" y="248719"/>
                  <a:pt x="1105370" y="553190"/>
                </a:cubicBezTo>
                <a:cubicBezTo>
                  <a:pt x="1105370" y="857661"/>
                  <a:pt x="857661" y="1105370"/>
                  <a:pt x="553190" y="1105370"/>
                </a:cubicBezTo>
                <a:close/>
                <a:moveTo>
                  <a:pt x="553190" y="139058"/>
                </a:moveTo>
                <a:cubicBezTo>
                  <a:pt x="324836" y="139058"/>
                  <a:pt x="139058" y="324836"/>
                  <a:pt x="139058" y="553190"/>
                </a:cubicBezTo>
                <a:cubicBezTo>
                  <a:pt x="139058" y="781543"/>
                  <a:pt x="324836" y="967321"/>
                  <a:pt x="553190" y="967321"/>
                </a:cubicBezTo>
                <a:cubicBezTo>
                  <a:pt x="781543" y="967321"/>
                  <a:pt x="967322" y="781543"/>
                  <a:pt x="967322" y="553190"/>
                </a:cubicBezTo>
                <a:cubicBezTo>
                  <a:pt x="967322" y="324836"/>
                  <a:pt x="781543" y="139058"/>
                  <a:pt x="553190" y="139058"/>
                </a:cubicBezTo>
                <a:close/>
              </a:path>
            </a:pathLst>
          </a:custGeom>
          <a:solidFill>
            <a:srgbClr val="FCCC6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85;p66"/>
          <p:cNvSpPr/>
          <p:nvPr/>
        </p:nvSpPr>
        <p:spPr>
          <a:xfrm>
            <a:off x="11798121" y="842918"/>
            <a:ext cx="121946" cy="126105"/>
          </a:xfrm>
          <a:custGeom>
            <a:rect b="b" l="l" r="r" t="t"/>
            <a:pathLst>
              <a:path extrusionOk="0" h="897799" w="868186">
                <a:moveTo>
                  <a:pt x="434761" y="143"/>
                </a:moveTo>
                <a:lnTo>
                  <a:pt x="588423" y="290319"/>
                </a:lnTo>
                <a:lnTo>
                  <a:pt x="869379" y="449042"/>
                </a:lnTo>
                <a:lnTo>
                  <a:pt x="588423" y="607738"/>
                </a:lnTo>
                <a:lnTo>
                  <a:pt x="434761" y="897928"/>
                </a:lnTo>
                <a:lnTo>
                  <a:pt x="281099" y="607738"/>
                </a:lnTo>
                <a:lnTo>
                  <a:pt x="143" y="449042"/>
                </a:lnTo>
                <a:lnTo>
                  <a:pt x="281099" y="290319"/>
                </a:lnTo>
                <a:close/>
              </a:path>
            </a:pathLst>
          </a:custGeom>
          <a:solidFill>
            <a:srgbClr val="FC346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66"/>
          <p:cNvSpPr/>
          <p:nvPr/>
        </p:nvSpPr>
        <p:spPr>
          <a:xfrm>
            <a:off x="273201" y="6296667"/>
            <a:ext cx="82999" cy="91129"/>
          </a:xfrm>
          <a:custGeom>
            <a:rect b="b" l="l" r="r" t="t"/>
            <a:pathLst>
              <a:path extrusionOk="0" h="648784" w="590905">
                <a:moveTo>
                  <a:pt x="58512" y="648169"/>
                </a:moveTo>
                <a:cubicBezTo>
                  <a:pt x="48484" y="648169"/>
                  <a:pt x="38779" y="645625"/>
                  <a:pt x="30030" y="640510"/>
                </a:cubicBezTo>
                <a:cubicBezTo>
                  <a:pt x="11589" y="629729"/>
                  <a:pt x="1010" y="609646"/>
                  <a:pt x="1010" y="585431"/>
                </a:cubicBezTo>
                <a:lnTo>
                  <a:pt x="1010" y="63752"/>
                </a:lnTo>
                <a:cubicBezTo>
                  <a:pt x="1010" y="39537"/>
                  <a:pt x="11589" y="19454"/>
                  <a:pt x="30043" y="8672"/>
                </a:cubicBezTo>
                <a:cubicBezTo>
                  <a:pt x="48484" y="-2109"/>
                  <a:pt x="71178" y="-1490"/>
                  <a:pt x="92284" y="10382"/>
                </a:cubicBezTo>
                <a:lnTo>
                  <a:pt x="557066" y="271955"/>
                </a:lnTo>
                <a:cubicBezTo>
                  <a:pt x="578401" y="283961"/>
                  <a:pt x="590650" y="303142"/>
                  <a:pt x="590650" y="324585"/>
                </a:cubicBezTo>
                <a:cubicBezTo>
                  <a:pt x="590650" y="346013"/>
                  <a:pt x="578414" y="365194"/>
                  <a:pt x="557066" y="377214"/>
                </a:cubicBezTo>
                <a:lnTo>
                  <a:pt x="92284" y="638787"/>
                </a:lnTo>
                <a:cubicBezTo>
                  <a:pt x="81179" y="645046"/>
                  <a:pt x="69643" y="648169"/>
                  <a:pt x="58512" y="648169"/>
                </a:cubicBezTo>
                <a:close/>
              </a:path>
            </a:pathLst>
          </a:custGeom>
          <a:solidFill>
            <a:srgbClr val="44D4F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7" name="Google Shape;87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20412" y="129529"/>
            <a:ext cx="1193800" cy="352684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6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flipH="1" rot="10800000">
            <a:off x="718556" y="6195793"/>
            <a:ext cx="1193800" cy="391811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66"/>
          <p:cNvSpPr/>
          <p:nvPr/>
        </p:nvSpPr>
        <p:spPr>
          <a:xfrm>
            <a:off x="657583" y="6587604"/>
            <a:ext cx="121946" cy="126105"/>
          </a:xfrm>
          <a:custGeom>
            <a:rect b="b" l="l" r="r" t="t"/>
            <a:pathLst>
              <a:path extrusionOk="0" h="897799" w="868186">
                <a:moveTo>
                  <a:pt x="434761" y="143"/>
                </a:moveTo>
                <a:lnTo>
                  <a:pt x="588423" y="290319"/>
                </a:lnTo>
                <a:lnTo>
                  <a:pt x="869379" y="449042"/>
                </a:lnTo>
                <a:lnTo>
                  <a:pt x="588423" y="607738"/>
                </a:lnTo>
                <a:lnTo>
                  <a:pt x="434761" y="897928"/>
                </a:lnTo>
                <a:lnTo>
                  <a:pt x="281099" y="607738"/>
                </a:lnTo>
                <a:lnTo>
                  <a:pt x="143" y="449042"/>
                </a:lnTo>
                <a:lnTo>
                  <a:pt x="281099" y="290319"/>
                </a:lnTo>
                <a:close/>
              </a:path>
            </a:pathLst>
          </a:custGeom>
          <a:solidFill>
            <a:srgbClr val="FC346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66"/>
          <p:cNvSpPr/>
          <p:nvPr/>
        </p:nvSpPr>
        <p:spPr>
          <a:xfrm>
            <a:off x="10040227" y="6403131"/>
            <a:ext cx="134236" cy="134236"/>
          </a:xfrm>
          <a:custGeom>
            <a:rect b="b" l="l" r="r" t="t"/>
            <a:pathLst>
              <a:path extrusionOk="0" h="955678" w="955678">
                <a:moveTo>
                  <a:pt x="803698" y="955813"/>
                </a:moveTo>
                <a:lnTo>
                  <a:pt x="153124" y="955813"/>
                </a:lnTo>
                <a:cubicBezTo>
                  <a:pt x="69239" y="955813"/>
                  <a:pt x="1010" y="887583"/>
                  <a:pt x="1010" y="803698"/>
                </a:cubicBezTo>
                <a:lnTo>
                  <a:pt x="1010" y="153124"/>
                </a:lnTo>
                <a:cubicBezTo>
                  <a:pt x="1010" y="69253"/>
                  <a:pt x="69239" y="1010"/>
                  <a:pt x="153124" y="1010"/>
                </a:cubicBezTo>
                <a:lnTo>
                  <a:pt x="803698" y="1010"/>
                </a:lnTo>
                <a:cubicBezTo>
                  <a:pt x="887582" y="1010"/>
                  <a:pt x="955813" y="69240"/>
                  <a:pt x="955813" y="153124"/>
                </a:cubicBezTo>
                <a:lnTo>
                  <a:pt x="955813" y="803698"/>
                </a:lnTo>
                <a:cubicBezTo>
                  <a:pt x="955813" y="887583"/>
                  <a:pt x="887582" y="955813"/>
                  <a:pt x="803698" y="955813"/>
                </a:cubicBezTo>
                <a:close/>
                <a:moveTo>
                  <a:pt x="153124" y="113335"/>
                </a:moveTo>
                <a:cubicBezTo>
                  <a:pt x="131184" y="113335"/>
                  <a:pt x="113335" y="131184"/>
                  <a:pt x="113335" y="153124"/>
                </a:cubicBezTo>
                <a:lnTo>
                  <a:pt x="113335" y="803698"/>
                </a:lnTo>
                <a:cubicBezTo>
                  <a:pt x="113335" y="825639"/>
                  <a:pt x="131184" y="843487"/>
                  <a:pt x="153124" y="843487"/>
                </a:cubicBezTo>
                <a:lnTo>
                  <a:pt x="803698" y="843487"/>
                </a:lnTo>
                <a:cubicBezTo>
                  <a:pt x="825638" y="843487"/>
                  <a:pt x="843487" y="825639"/>
                  <a:pt x="843487" y="803698"/>
                </a:cubicBezTo>
                <a:lnTo>
                  <a:pt x="843487" y="153124"/>
                </a:lnTo>
                <a:cubicBezTo>
                  <a:pt x="843487" y="131184"/>
                  <a:pt x="825638" y="113335"/>
                  <a:pt x="803698" y="113335"/>
                </a:cubicBezTo>
                <a:lnTo>
                  <a:pt x="153124" y="113335"/>
                </a:lnTo>
                <a:close/>
              </a:path>
            </a:pathLst>
          </a:custGeom>
          <a:solidFill>
            <a:srgbClr val="44D4F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66"/>
          <p:cNvSpPr/>
          <p:nvPr/>
        </p:nvSpPr>
        <p:spPr>
          <a:xfrm>
            <a:off x="11385074" y="6376518"/>
            <a:ext cx="86970" cy="86970"/>
          </a:xfrm>
          <a:custGeom>
            <a:rect b="b" l="l" r="r" t="t"/>
            <a:pathLst>
              <a:path extrusionOk="0" h="619171" w="619171">
                <a:moveTo>
                  <a:pt x="310138" y="619266"/>
                </a:moveTo>
                <a:cubicBezTo>
                  <a:pt x="139691" y="619266"/>
                  <a:pt x="1010" y="480598"/>
                  <a:pt x="1010" y="310138"/>
                </a:cubicBezTo>
                <a:cubicBezTo>
                  <a:pt x="1010" y="139690"/>
                  <a:pt x="139677" y="1010"/>
                  <a:pt x="310138" y="1010"/>
                </a:cubicBezTo>
                <a:cubicBezTo>
                  <a:pt x="480598" y="1010"/>
                  <a:pt x="619266" y="139677"/>
                  <a:pt x="619266" y="310138"/>
                </a:cubicBezTo>
                <a:cubicBezTo>
                  <a:pt x="619253" y="480585"/>
                  <a:pt x="480585" y="619266"/>
                  <a:pt x="310138" y="619266"/>
                </a:cubicBezTo>
                <a:close/>
              </a:path>
            </a:pathLst>
          </a:custGeom>
          <a:solidFill>
            <a:srgbClr val="FC346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66"/>
          <p:cNvSpPr/>
          <p:nvPr>
            <p:ph idx="2" type="pic"/>
          </p:nvPr>
        </p:nvSpPr>
        <p:spPr>
          <a:xfrm>
            <a:off x="787400" y="787400"/>
            <a:ext cx="3721084" cy="5283200"/>
          </a:xfrm>
          <a:prstGeom prst="roundRect">
            <a:avLst>
              <a:gd fmla="val 9841" name="adj"/>
            </a:avLst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устой слайд" type="blank">
  <p:cSld name="BLANK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6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6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6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итульный слайд" type="title">
  <p:cSld name="TITLE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68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68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00" name="Google Shape;100;p6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6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6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объект" type="obj">
  <p:cSld name="OBJECT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6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69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6" name="Google Shape;106;p6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6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6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theme" Target="../theme/theme2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6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60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6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6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6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github.com/" TargetMode="External"/><Relationship Id="rId4" Type="http://schemas.openxmlformats.org/officeDocument/2006/relationships/image" Target="../media/image2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github.com/" TargetMode="External"/><Relationship Id="rId4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0.png"/><Relationship Id="rId4" Type="http://schemas.openxmlformats.org/officeDocument/2006/relationships/image" Target="../media/image32.png"/><Relationship Id="rId5" Type="http://schemas.openxmlformats.org/officeDocument/2006/relationships/image" Target="../media/image23.png"/><Relationship Id="rId6" Type="http://schemas.openxmlformats.org/officeDocument/2006/relationships/image" Target="../media/image22.png"/><Relationship Id="rId7" Type="http://schemas.openxmlformats.org/officeDocument/2006/relationships/image" Target="../media/image2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8.png"/><Relationship Id="rId4" Type="http://schemas.openxmlformats.org/officeDocument/2006/relationships/image" Target="../media/image35.png"/><Relationship Id="rId5" Type="http://schemas.openxmlformats.org/officeDocument/2006/relationships/image" Target="../media/image20.png"/><Relationship Id="rId6" Type="http://schemas.openxmlformats.org/officeDocument/2006/relationships/image" Target="../media/image4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7.png"/><Relationship Id="rId4" Type="http://schemas.openxmlformats.org/officeDocument/2006/relationships/image" Target="../media/image33.png"/><Relationship Id="rId5" Type="http://schemas.openxmlformats.org/officeDocument/2006/relationships/hyperlink" Target="https://det-random.livejournal.com/10262.html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8.png"/><Relationship Id="rId4" Type="http://schemas.openxmlformats.org/officeDocument/2006/relationships/image" Target="../media/image10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.xml"/><Relationship Id="rId3" Type="http://schemas.openxmlformats.org/officeDocument/2006/relationships/hyperlink" Target="https://habr.com/ru/companies/slurm/articles/706646/" TargetMode="External"/><Relationship Id="rId4" Type="http://schemas.openxmlformats.org/officeDocument/2006/relationships/image" Target="../media/image45.png"/><Relationship Id="rId5" Type="http://schemas.openxmlformats.org/officeDocument/2006/relationships/image" Target="../media/image40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6.xml"/><Relationship Id="rId3" Type="http://schemas.openxmlformats.org/officeDocument/2006/relationships/hyperlink" Target="https://drive.google.com/file/d/1koi5Ntdw9NgoGBKGL5P_4NSBREx1wehZ/view?usp=sharing" TargetMode="External"/><Relationship Id="rId4" Type="http://schemas.openxmlformats.org/officeDocument/2006/relationships/image" Target="../media/image39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7.xml"/><Relationship Id="rId3" Type="http://schemas.openxmlformats.org/officeDocument/2006/relationships/hyperlink" Target="https://git-scm.com/downloads" TargetMode="External"/><Relationship Id="rId4" Type="http://schemas.openxmlformats.org/officeDocument/2006/relationships/hyperlink" Target="https://skillbox.ru/media/code/chto_takoe_git_obyasnyaem_na_skhemakh/" TargetMode="External"/><Relationship Id="rId5" Type="http://schemas.openxmlformats.org/officeDocument/2006/relationships/hyperlink" Target="https://habr.com/ru/articles/541258/" TargetMode="External"/><Relationship Id="rId6" Type="http://schemas.openxmlformats.org/officeDocument/2006/relationships/hyperlink" Target="https://git-scm.com/book/en/v2" TargetMode="Externa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8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github.com/" TargetMode="External"/><Relationship Id="rId4" Type="http://schemas.openxmlformats.org/officeDocument/2006/relationships/hyperlink" Target="https://drive.google.com/file/d/1PVyiZkWMW6ykEE3VLpHUaUdlDCwixenB/view?usp=sharing" TargetMode="External"/><Relationship Id="rId5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62272" y="1904990"/>
            <a:ext cx="6667500" cy="4953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1"/>
          <p:cNvSpPr txBox="1"/>
          <p:nvPr/>
        </p:nvSpPr>
        <p:spPr>
          <a:xfrm>
            <a:off x="2431084" y="1168806"/>
            <a:ext cx="7329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ru-RU" sz="3600" u="none" cap="none" strike="noStrike">
                <a:solidFill>
                  <a:srgbClr val="2A0054"/>
                </a:solidFill>
                <a:latin typeface="Calibri"/>
                <a:ea typeface="Calibri"/>
                <a:cs typeface="Calibri"/>
                <a:sym typeface="Calibri"/>
              </a:rPr>
              <a:t>Git - использование в тестировании </a:t>
            </a:r>
            <a:endParaRPr b="1" i="0" sz="3600" u="none" cap="none" strike="noStrike">
              <a:solidFill>
                <a:srgbClr val="2A005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321fab32659_0_164"/>
          <p:cNvSpPr txBox="1"/>
          <p:nvPr/>
        </p:nvSpPr>
        <p:spPr>
          <a:xfrm>
            <a:off x="439275" y="240275"/>
            <a:ext cx="11446800" cy="38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ru-RU" sz="2700" u="none" cap="none" strike="noStrike">
                <a:solidFill>
                  <a:srgbClr val="2A0054"/>
                </a:solidFill>
                <a:latin typeface="Arial"/>
                <a:ea typeface="Arial"/>
                <a:cs typeface="Arial"/>
                <a:sym typeface="Arial"/>
              </a:rPr>
              <a:t>Git. Что это? Чем полезно в тестировании</a:t>
            </a:r>
            <a:endParaRPr b="1" i="0" sz="2700" u="none" cap="none" strike="noStrike">
              <a:solidFill>
                <a:srgbClr val="2A005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-RU" sz="2600" u="sng">
                <a:solidFill>
                  <a:schemeClr val="hlink"/>
                </a:solidFill>
                <a:hlinkClick r:id="rId3"/>
              </a:rPr>
              <a:t>https://github.com/</a:t>
            </a:r>
            <a:endParaRPr b="1" sz="2900">
              <a:solidFill>
                <a:srgbClr val="2F2F2F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2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2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2700" u="none" cap="none" strike="noStrike">
              <a:solidFill>
                <a:srgbClr val="2A005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2700" u="none" cap="none" strike="noStrike">
              <a:solidFill>
                <a:srgbClr val="2A005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2A005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9" name="Google Shape;229;g321fab32659_0_1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9525" y="1500100"/>
            <a:ext cx="11253149" cy="37227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321fab32659_0_170"/>
          <p:cNvSpPr txBox="1"/>
          <p:nvPr/>
        </p:nvSpPr>
        <p:spPr>
          <a:xfrm>
            <a:off x="439275" y="240275"/>
            <a:ext cx="11446800" cy="38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ru-RU" sz="2700" u="none" cap="none" strike="noStrike">
                <a:solidFill>
                  <a:srgbClr val="2A0054"/>
                </a:solidFill>
                <a:latin typeface="Arial"/>
                <a:ea typeface="Arial"/>
                <a:cs typeface="Arial"/>
                <a:sym typeface="Arial"/>
              </a:rPr>
              <a:t>Git. Что это? Чем полезно в тестировании</a:t>
            </a:r>
            <a:endParaRPr b="1" i="0" sz="2700" u="none" cap="none" strike="noStrike">
              <a:solidFill>
                <a:srgbClr val="2A005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-RU" sz="2600" u="sng">
                <a:solidFill>
                  <a:schemeClr val="hlink"/>
                </a:solidFill>
                <a:hlinkClick r:id="rId3"/>
              </a:rPr>
              <a:t>https://github.com/</a:t>
            </a:r>
            <a:endParaRPr b="1" sz="2900">
              <a:solidFill>
                <a:srgbClr val="2F2F2F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2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2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2700" u="none" cap="none" strike="noStrike">
              <a:solidFill>
                <a:srgbClr val="2A005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2700" u="none" cap="none" strike="noStrike">
              <a:solidFill>
                <a:srgbClr val="2A005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2A005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5" name="Google Shape;235;g321fab32659_0_1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10450" y="971542"/>
            <a:ext cx="5770376" cy="5784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321fab32659_0_157"/>
          <p:cNvSpPr txBox="1"/>
          <p:nvPr/>
        </p:nvSpPr>
        <p:spPr>
          <a:xfrm>
            <a:off x="439275" y="240275"/>
            <a:ext cx="11446800" cy="49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ru-RU" sz="2700" u="none" cap="none" strike="noStrike">
                <a:solidFill>
                  <a:srgbClr val="2A0054"/>
                </a:solidFill>
                <a:latin typeface="Arial"/>
                <a:ea typeface="Arial"/>
                <a:cs typeface="Arial"/>
                <a:sym typeface="Arial"/>
              </a:rPr>
              <a:t>Git. Что это? Чем полезно в тестировании</a:t>
            </a:r>
            <a:endParaRPr b="1" i="0" sz="2700" u="none" cap="none" strike="noStrike">
              <a:solidFill>
                <a:srgbClr val="2A005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500">
                <a:solidFill>
                  <a:srgbClr val="2F2F2F"/>
                </a:solidFill>
              </a:rPr>
              <a:t>GitHub — это сайт-хранилище. Нужно сначала установить Git, потом зарегистрироваться на GitHub, создать там онлайн-репозиторий — и перенести туда файлы из своего репозитория. Можно настроить автоматический перенос и многие другие функции, которые позволят работать с кодом совместно.На GitHub можно создавать публичные или открытые проекты — это позволяет знакомить со своим кодом других людей. А можно приватные или закрытые, доступные только тем, кто работает над кодом.</a:t>
            </a:r>
            <a:endParaRPr sz="1500">
              <a:solidFill>
                <a:srgbClr val="2F2F2F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2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2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2700" u="none" cap="none" strike="noStrike">
              <a:solidFill>
                <a:srgbClr val="2A005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2700" u="none" cap="none" strike="noStrike">
              <a:solidFill>
                <a:srgbClr val="2A005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2A005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1" name="Google Shape;241;g321fab32659_0_1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6500" y="2004950"/>
            <a:ext cx="8295249" cy="4778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321fab32659_0_61"/>
          <p:cNvSpPr txBox="1"/>
          <p:nvPr/>
        </p:nvSpPr>
        <p:spPr>
          <a:xfrm>
            <a:off x="439275" y="240275"/>
            <a:ext cx="11446800" cy="49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ru-RU" sz="2700" u="none" cap="none" strike="noStrike">
                <a:solidFill>
                  <a:srgbClr val="2A0054"/>
                </a:solidFill>
                <a:latin typeface="Arial"/>
                <a:ea typeface="Arial"/>
                <a:cs typeface="Arial"/>
                <a:sym typeface="Arial"/>
              </a:rPr>
              <a:t>Git. Что это? Чем полезно в тестировании</a:t>
            </a:r>
            <a:endParaRPr b="1" i="0" sz="2700" u="none" cap="none" strike="noStrike">
              <a:solidFill>
                <a:srgbClr val="2A005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500">
                <a:solidFill>
                  <a:srgbClr val="2F2F2F"/>
                </a:solidFill>
              </a:rPr>
              <a:t>GitHub — это сайт-хранилище. Нужно сначала установить Git, потом зарегистрироваться на GitHub, создать там онлайн-репозиторий — и перенести туда файлы из своего репозитория. Можно настроить автоматический перенос и многие другие функции, которые позволят работать с кодом совместно. На GitHub можно создавать публичные или открытые проекты — это позволяет знакомить со своим кодом других людей. А можно приватные или закрытые, доступные только тем, кто работает над кодом. </a:t>
            </a:r>
            <a:r>
              <a:rPr lang="ru-RU" sz="1500">
                <a:solidFill>
                  <a:srgbClr val="2F2F2F"/>
                </a:solidFill>
              </a:rPr>
              <a:t>Альтернативами GitHub являются GitLab и Bitbucket, но ими пользуются реже</a:t>
            </a:r>
            <a:endParaRPr sz="1500">
              <a:solidFill>
                <a:srgbClr val="2F2F2F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2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2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2700" u="none" cap="none" strike="noStrike">
              <a:solidFill>
                <a:srgbClr val="2A005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2700" u="none" cap="none" strike="noStrike">
              <a:solidFill>
                <a:srgbClr val="2A005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2A005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7" name="Google Shape;247;g321fab32659_0_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1675" y="2351125"/>
            <a:ext cx="10297424" cy="4321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321fab32659_0_186"/>
          <p:cNvSpPr txBox="1"/>
          <p:nvPr/>
        </p:nvSpPr>
        <p:spPr>
          <a:xfrm>
            <a:off x="439275" y="240275"/>
            <a:ext cx="11446800" cy="320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ru-RU" sz="2500" u="none" cap="none" strike="noStrike">
                <a:solidFill>
                  <a:srgbClr val="1F1F1F"/>
                </a:solidFill>
                <a:latin typeface="Arial"/>
                <a:ea typeface="Arial"/>
                <a:cs typeface="Arial"/>
                <a:sym typeface="Arial"/>
              </a:rPr>
              <a:t>Git. Что это? Чем полезно в тестировании</a:t>
            </a:r>
            <a:r>
              <a:rPr b="1" lang="ru-RU" sz="2500">
                <a:solidFill>
                  <a:srgbClr val="1F1F1F"/>
                </a:solidFill>
              </a:rPr>
              <a:t> Основные команды</a:t>
            </a:r>
            <a:endParaRPr b="1" sz="2500">
              <a:solidFill>
                <a:srgbClr val="1F1F1F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2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2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2700" u="none" cap="none" strike="noStrike">
              <a:solidFill>
                <a:srgbClr val="2A005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2700" u="none" cap="none" strike="noStrike">
              <a:solidFill>
                <a:srgbClr val="2A005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2A005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3" name="Google Shape;253;g321fab32659_0_1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050" y="804375"/>
            <a:ext cx="6634924" cy="107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g321fab32659_0_1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1225" y="1943925"/>
            <a:ext cx="5797850" cy="78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g321fab32659_0_18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29250" y="2758875"/>
            <a:ext cx="6470575" cy="74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g321fab32659_0_18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026500" y="3528725"/>
            <a:ext cx="5749775" cy="191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g321fab32659_0_18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367425" y="5524675"/>
            <a:ext cx="5708788" cy="74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321fab32659_0_196"/>
          <p:cNvSpPr txBox="1"/>
          <p:nvPr/>
        </p:nvSpPr>
        <p:spPr>
          <a:xfrm>
            <a:off x="130350" y="0"/>
            <a:ext cx="11446800" cy="320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500">
              <a:solidFill>
                <a:srgbClr val="1F1F1F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2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2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2700" u="none" cap="none" strike="noStrike">
              <a:solidFill>
                <a:srgbClr val="2A005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2700" u="none" cap="none" strike="noStrike">
              <a:solidFill>
                <a:srgbClr val="2A005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2A005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3" name="Google Shape;263;g321fab32659_0_1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350" y="64375"/>
            <a:ext cx="5428575" cy="198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g321fab32659_0_1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2313" y="4349413"/>
            <a:ext cx="4933950" cy="185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g321fab32659_0_19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00338" y="5649050"/>
            <a:ext cx="5810250" cy="113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g321fab32659_0_19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68600" y="2044925"/>
            <a:ext cx="9673725" cy="230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321fab32659_0_76"/>
          <p:cNvSpPr txBox="1"/>
          <p:nvPr/>
        </p:nvSpPr>
        <p:spPr>
          <a:xfrm>
            <a:off x="439275" y="240275"/>
            <a:ext cx="11446800" cy="38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ru-RU" sz="2700" u="none" cap="none" strike="noStrike">
                <a:solidFill>
                  <a:srgbClr val="2A0054"/>
                </a:solidFill>
                <a:latin typeface="Arial"/>
                <a:ea typeface="Arial"/>
                <a:cs typeface="Arial"/>
                <a:sym typeface="Arial"/>
              </a:rPr>
              <a:t>Git. Что это? Чем полезно в тестировании</a:t>
            </a:r>
            <a:endParaRPr b="1" i="0" sz="2700" u="none" cap="none" strike="noStrike">
              <a:solidFill>
                <a:srgbClr val="2A005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rgbClr val="2F2F2F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2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2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2700" u="none" cap="none" strike="noStrike">
              <a:solidFill>
                <a:srgbClr val="2A005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2700" u="none" cap="none" strike="noStrike">
              <a:solidFill>
                <a:srgbClr val="2A005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2A005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g321fab32659_0_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375" y="724625"/>
            <a:ext cx="11235125" cy="5845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321fab32659_0_138"/>
          <p:cNvSpPr/>
          <p:nvPr/>
        </p:nvSpPr>
        <p:spPr>
          <a:xfrm>
            <a:off x="3023450" y="1947450"/>
            <a:ext cx="60252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1" lang="ru-RU" sz="5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Git flow</a:t>
            </a:r>
            <a:endParaRPr b="1" i="0" sz="57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8" name="Google Shape;278;g321fab32659_0_138"/>
          <p:cNvSpPr txBox="1"/>
          <p:nvPr/>
        </p:nvSpPr>
        <p:spPr>
          <a:xfrm>
            <a:off x="3023450" y="3590775"/>
            <a:ext cx="63702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1" i="0" sz="3200" u="none" cap="none" strike="noStrike">
              <a:solidFill>
                <a:srgbClr val="2A005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321fab32659_0_9"/>
          <p:cNvSpPr txBox="1"/>
          <p:nvPr/>
        </p:nvSpPr>
        <p:spPr>
          <a:xfrm>
            <a:off x="672700" y="302175"/>
            <a:ext cx="103296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3100" u="none" cap="none" strike="noStrike">
              <a:solidFill>
                <a:srgbClr val="2A005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4" name="Google Shape;284;g321fab32659_0_9"/>
          <p:cNvSpPr txBox="1"/>
          <p:nvPr/>
        </p:nvSpPr>
        <p:spPr>
          <a:xfrm>
            <a:off x="6599475" y="1655525"/>
            <a:ext cx="5456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g321fab32659_0_9"/>
          <p:cNvSpPr txBox="1"/>
          <p:nvPr/>
        </p:nvSpPr>
        <p:spPr>
          <a:xfrm>
            <a:off x="-1729550" y="696225"/>
            <a:ext cx="5409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g321fab32659_0_9"/>
          <p:cNvSpPr txBox="1"/>
          <p:nvPr/>
        </p:nvSpPr>
        <p:spPr>
          <a:xfrm>
            <a:off x="5918798" y="4897092"/>
            <a:ext cx="5541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FB346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7" name="Google Shape;287;g321fab32659_0_9"/>
          <p:cNvSpPr txBox="1"/>
          <p:nvPr/>
        </p:nvSpPr>
        <p:spPr>
          <a:xfrm>
            <a:off x="672700" y="1963325"/>
            <a:ext cx="113829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" name="Google Shape;288;g321fab32659_0_9"/>
          <p:cNvSpPr txBox="1"/>
          <p:nvPr/>
        </p:nvSpPr>
        <p:spPr>
          <a:xfrm>
            <a:off x="455975" y="793425"/>
            <a:ext cx="10396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9" name="Google Shape;289;g321fab32659_0_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750" y="177300"/>
            <a:ext cx="11777901" cy="6365325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g321fab32659_0_9"/>
          <p:cNvSpPr txBox="1"/>
          <p:nvPr/>
        </p:nvSpPr>
        <p:spPr>
          <a:xfrm>
            <a:off x="496050" y="3645650"/>
            <a:ext cx="3453000" cy="26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chemeClr val="lt1"/>
                </a:solidFill>
              </a:rPr>
              <a:t>Git Flow</a:t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chemeClr val="lt1"/>
                </a:solidFill>
              </a:rPr>
              <a:t>Самый популярный подход для ведения веток. Здесь одновременно существует</a:t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chemeClr val="lt1"/>
                </a:solidFill>
              </a:rPr>
              <a:t>много веток, и у каждой из них — своя задача.</a:t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chemeClr val="lt1"/>
                </a:solidFill>
              </a:rPr>
              <a:t>Побочные ветки часто сливают между собой: далеко не все изменения сразу</a:t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chemeClr val="lt1"/>
                </a:solidFill>
              </a:rPr>
              <a:t>попадают в основную ветку.</a:t>
            </a:r>
            <a:endParaRPr sz="16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30a311bf8a3_0_8"/>
          <p:cNvSpPr txBox="1"/>
          <p:nvPr/>
        </p:nvSpPr>
        <p:spPr>
          <a:xfrm>
            <a:off x="372600" y="-243650"/>
            <a:ext cx="11446800" cy="48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2700" u="none" cap="none" strike="noStrike">
              <a:solidFill>
                <a:srgbClr val="2A005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ru-RU" sz="2700" u="none" cap="none" strike="noStrike">
                <a:solidFill>
                  <a:srgbClr val="2A0054"/>
                </a:solidFill>
                <a:latin typeface="Arial"/>
                <a:ea typeface="Arial"/>
                <a:cs typeface="Arial"/>
                <a:sym typeface="Arial"/>
              </a:rPr>
              <a:t>Git. Что это? Чем полезно в тестировании</a:t>
            </a:r>
            <a:endParaRPr b="1" i="0" sz="2700" u="none" cap="none" strike="noStrike">
              <a:solidFill>
                <a:srgbClr val="2A005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2700" u="none" cap="none" strike="noStrike">
              <a:solidFill>
                <a:srgbClr val="2A005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3000" u="none" cap="none" strike="noStrik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4800" u="none" cap="none" strike="noStrik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2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2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2700" u="none" cap="none" strike="noStrike">
              <a:solidFill>
                <a:srgbClr val="2A005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2700" u="none" cap="none" strike="noStrike">
              <a:solidFill>
                <a:srgbClr val="2A005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2A005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6" name="Google Shape;296;g30a311bf8a3_0_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5001" y="653950"/>
            <a:ext cx="3521500" cy="530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g30a311bf8a3_0_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85628" y="615125"/>
            <a:ext cx="2426100" cy="5386200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g30a311bf8a3_0_8"/>
          <p:cNvSpPr txBox="1"/>
          <p:nvPr/>
        </p:nvSpPr>
        <p:spPr>
          <a:xfrm>
            <a:off x="1858875" y="5869875"/>
            <a:ext cx="87621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0" lang="ru-RU" sz="26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https://det-random.livejournal.com/10262.html</a:t>
            </a:r>
            <a:endParaRPr b="1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f26dcaf74e_0_5"/>
          <p:cNvSpPr txBox="1"/>
          <p:nvPr/>
        </p:nvSpPr>
        <p:spPr>
          <a:xfrm>
            <a:off x="776025" y="1254300"/>
            <a:ext cx="10303800" cy="37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1" i="1" sz="2100" u="none" cap="none" strike="noStrike">
              <a:solidFill>
                <a:srgbClr val="2A005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Font typeface="Calibri"/>
              <a:buAutoNum type="arabicPeriod"/>
            </a:pPr>
            <a:r>
              <a:rPr lang="ru-RU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Git - что это, использование в тестировании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937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Calibri"/>
              <a:buAutoNum type="arabicPeriod"/>
            </a:pPr>
            <a:r>
              <a:rPr lang="ru-RU" sz="2600">
                <a:latin typeface="Calibri"/>
                <a:ea typeface="Calibri"/>
                <a:cs typeface="Calibri"/>
                <a:sym typeface="Calibri"/>
              </a:rPr>
              <a:t>Разберем дз</a:t>
            </a:r>
            <a:endParaRPr b="1" i="0" sz="2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t/>
            </a:r>
            <a:endParaRPr b="0" i="0" sz="2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t/>
            </a:r>
            <a:endParaRPr b="0" i="0" sz="2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t/>
            </a:r>
            <a:endParaRPr b="0" i="0" sz="2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33361" lvl="0" marL="36036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g2f26dcaf74e_0_5"/>
          <p:cNvSpPr txBox="1"/>
          <p:nvPr/>
        </p:nvSpPr>
        <p:spPr>
          <a:xfrm>
            <a:off x="872295" y="595241"/>
            <a:ext cx="75714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ru-RU" sz="3200" u="none" cap="none" strike="noStrike">
                <a:solidFill>
                  <a:srgbClr val="2A0054"/>
                </a:solidFill>
                <a:latin typeface="Calibri"/>
                <a:ea typeface="Calibri"/>
                <a:cs typeface="Calibri"/>
                <a:sym typeface="Calibri"/>
              </a:rPr>
              <a:t>Что будет на занятии?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9" name="Google Shape;179;g2f26dcaf74e_0_5"/>
          <p:cNvGrpSpPr/>
          <p:nvPr/>
        </p:nvGrpSpPr>
        <p:grpSpPr>
          <a:xfrm>
            <a:off x="10350500" y="3"/>
            <a:ext cx="1841500" cy="2107806"/>
            <a:chOff x="10350500" y="3"/>
            <a:chExt cx="1841500" cy="2107806"/>
          </a:xfrm>
        </p:grpSpPr>
        <p:pic>
          <p:nvPicPr>
            <p:cNvPr id="180" name="Google Shape;180;g2f26dcaf74e_0_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rot="10800000">
              <a:off x="10350500" y="3"/>
              <a:ext cx="1841500" cy="210780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1" name="Google Shape;181;g2f26dcaf74e_0_5"/>
            <p:cNvSpPr/>
            <p:nvPr/>
          </p:nvSpPr>
          <p:spPr>
            <a:xfrm>
              <a:off x="11939924" y="1390622"/>
              <a:ext cx="121734" cy="125692"/>
            </a:xfrm>
            <a:custGeom>
              <a:rect b="b" l="l" r="r" t="t"/>
              <a:pathLst>
                <a:path extrusionOk="0" h="897799" w="869532">
                  <a:moveTo>
                    <a:pt x="434761" y="143"/>
                  </a:moveTo>
                  <a:lnTo>
                    <a:pt x="588423" y="290332"/>
                  </a:lnTo>
                  <a:lnTo>
                    <a:pt x="869393" y="449056"/>
                  </a:lnTo>
                  <a:lnTo>
                    <a:pt x="588423" y="607766"/>
                  </a:lnTo>
                  <a:lnTo>
                    <a:pt x="434761" y="897955"/>
                  </a:lnTo>
                  <a:lnTo>
                    <a:pt x="281099" y="607766"/>
                  </a:lnTo>
                  <a:lnTo>
                    <a:pt x="143" y="449056"/>
                  </a:lnTo>
                  <a:lnTo>
                    <a:pt x="281099" y="290332"/>
                  </a:lnTo>
                  <a:close/>
                </a:path>
              </a:pathLst>
            </a:custGeom>
            <a:solidFill>
              <a:srgbClr val="44D4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82" name="Google Shape;182;g2f26dcaf74e_0_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0642318" y="418899"/>
              <a:ext cx="1193800" cy="35268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" name="Google Shape;183;g2f26dcaf74e_0_5"/>
            <p:cNvSpPr/>
            <p:nvPr/>
          </p:nvSpPr>
          <p:spPr>
            <a:xfrm>
              <a:off x="11239218" y="202024"/>
              <a:ext cx="75001" cy="75001"/>
            </a:xfrm>
            <a:custGeom>
              <a:rect b="b" l="l" r="r" t="t"/>
              <a:pathLst>
                <a:path extrusionOk="0" h="535718" w="535718">
                  <a:moveTo>
                    <a:pt x="450380" y="535543"/>
                  </a:moveTo>
                  <a:lnTo>
                    <a:pt x="86173" y="535543"/>
                  </a:lnTo>
                  <a:cubicBezTo>
                    <a:pt x="39210" y="535543"/>
                    <a:pt x="1010" y="497343"/>
                    <a:pt x="1010" y="450380"/>
                  </a:cubicBezTo>
                  <a:lnTo>
                    <a:pt x="1010" y="86173"/>
                  </a:lnTo>
                  <a:cubicBezTo>
                    <a:pt x="1010" y="39210"/>
                    <a:pt x="39210" y="1010"/>
                    <a:pt x="86173" y="1010"/>
                  </a:cubicBezTo>
                  <a:lnTo>
                    <a:pt x="450380" y="1010"/>
                  </a:lnTo>
                  <a:cubicBezTo>
                    <a:pt x="497343" y="1010"/>
                    <a:pt x="535543" y="39210"/>
                    <a:pt x="535543" y="86173"/>
                  </a:cubicBezTo>
                  <a:lnTo>
                    <a:pt x="535543" y="450380"/>
                  </a:lnTo>
                  <a:cubicBezTo>
                    <a:pt x="535543" y="497343"/>
                    <a:pt x="497343" y="535543"/>
                    <a:pt x="450380" y="535543"/>
                  </a:cubicBezTo>
                  <a:close/>
                </a:path>
              </a:pathLst>
            </a:custGeom>
            <a:solidFill>
              <a:srgbClr val="FCCC6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321fab32659_0_209"/>
          <p:cNvSpPr txBox="1"/>
          <p:nvPr/>
        </p:nvSpPr>
        <p:spPr>
          <a:xfrm>
            <a:off x="372600" y="-243650"/>
            <a:ext cx="11446800" cy="100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2700" u="none" cap="none" strike="noStrike">
              <a:solidFill>
                <a:srgbClr val="2A005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ru-RU" sz="2700" u="none" cap="none" strike="noStrike">
                <a:solidFill>
                  <a:srgbClr val="2A0054"/>
                </a:solidFill>
                <a:latin typeface="Arial"/>
                <a:ea typeface="Arial"/>
                <a:cs typeface="Arial"/>
                <a:sym typeface="Arial"/>
              </a:rPr>
              <a:t>Git. Что это? Чем полезно в тестировании</a:t>
            </a:r>
            <a:endParaRPr b="1" sz="2700">
              <a:solidFill>
                <a:srgbClr val="2A0054"/>
              </a:solidFill>
            </a:endParaRPr>
          </a:p>
          <a:p>
            <a:pPr indent="0" lvl="0" marL="0" rtl="0" algn="l">
              <a:lnSpc>
                <a:spcPct val="140000"/>
              </a:lnSpc>
              <a:spcBef>
                <a:spcPts val="3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-RU" sz="2000">
                <a:solidFill>
                  <a:srgbClr val="333333"/>
                </a:solidFill>
                <a:highlight>
                  <a:srgbClr val="FFFFFF"/>
                </a:highlight>
                <a:latin typeface="Merriweather"/>
                <a:ea typeface="Merriweather"/>
                <a:cs typeface="Merriweather"/>
                <a:sym typeface="Merriweather"/>
              </a:rPr>
              <a:t>Что такое мердж-реквест?</a:t>
            </a:r>
            <a:endParaRPr b="1" sz="2000">
              <a:solidFill>
                <a:srgbClr val="333333"/>
              </a:solidFill>
              <a:highlight>
                <a:srgbClr val="FFFFFF"/>
              </a:highlight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200">
                <a:solidFill>
                  <a:srgbClr val="333333"/>
                </a:solidFill>
                <a:highlight>
                  <a:srgbClr val="FFFFFF"/>
                </a:highlight>
                <a:latin typeface="Merriweather"/>
                <a:ea typeface="Merriweather"/>
                <a:cs typeface="Merriweather"/>
                <a:sym typeface="Merriweather"/>
              </a:rPr>
              <a:t>Это запрос на вливание одной ветки в другую. Чаще всего вливается ваша ветка в мастер - основную ветку разработки</a:t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lnSpc>
                <a:spcPct val="140000"/>
              </a:lnSpc>
              <a:spcBef>
                <a:spcPts val="3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-RU" sz="2000">
                <a:solidFill>
                  <a:srgbClr val="333333"/>
                </a:solidFill>
                <a:highlight>
                  <a:srgbClr val="FFFFFF"/>
                </a:highlight>
                <a:latin typeface="Merriweather"/>
                <a:ea typeface="Merriweather"/>
                <a:cs typeface="Merriweather"/>
                <a:sym typeface="Merriweather"/>
              </a:rPr>
              <a:t>Зачем нужны мердж-реквесты?</a:t>
            </a:r>
            <a:endParaRPr b="1" sz="2000">
              <a:solidFill>
                <a:srgbClr val="333333"/>
              </a:solidFill>
              <a:highlight>
                <a:srgbClr val="FFFFFF"/>
              </a:highlight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200">
                <a:solidFill>
                  <a:srgbClr val="333333"/>
                </a:solidFill>
                <a:highlight>
                  <a:srgbClr val="FFFFFF"/>
                </a:highlight>
                <a:latin typeface="Merriweather"/>
                <a:ea typeface="Merriweather"/>
                <a:cs typeface="Merriweather"/>
                <a:sym typeface="Merriweather"/>
              </a:rPr>
              <a:t>В первую очередь они нужны при работе в команде для проведения код-ревью. Чтобы коллеги увидели новый код и как минимум его просмотрели и оставили замечания или вопросы</a:t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lnSpc>
                <a:spcPct val="140000"/>
              </a:lnSpc>
              <a:spcBef>
                <a:spcPts val="3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-RU" sz="2000">
                <a:solidFill>
                  <a:srgbClr val="333333"/>
                </a:solidFill>
                <a:highlight>
                  <a:srgbClr val="FFFFFF"/>
                </a:highlight>
                <a:latin typeface="Merriweather"/>
                <a:ea typeface="Merriweather"/>
                <a:cs typeface="Merriweather"/>
                <a:sym typeface="Merriweather"/>
              </a:rPr>
              <a:t>Как правильно: merge request или pull request?</a:t>
            </a:r>
            <a:endParaRPr b="1" sz="2000">
              <a:solidFill>
                <a:srgbClr val="333333"/>
              </a:solidFill>
              <a:highlight>
                <a:srgbClr val="FFFFFF"/>
              </a:highlight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200">
                <a:solidFill>
                  <a:srgbClr val="333333"/>
                </a:solidFill>
                <a:highlight>
                  <a:srgbClr val="FFFFFF"/>
                </a:highlight>
                <a:latin typeface="Merriweather"/>
                <a:ea typeface="Merriweather"/>
                <a:cs typeface="Merriweather"/>
                <a:sym typeface="Merriweather"/>
              </a:rPr>
              <a:t>Это одно и то же. В github и bitbucket используется понятие pull request, в gitlab - merge request.</a:t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200">
                <a:solidFill>
                  <a:srgbClr val="333333"/>
                </a:solidFill>
                <a:highlight>
                  <a:srgbClr val="FFFFFF"/>
                </a:highlight>
                <a:latin typeface="Merriweather"/>
                <a:ea typeface="Merriweather"/>
                <a:cs typeface="Merriweather"/>
                <a:sym typeface="Merriweather"/>
              </a:rPr>
              <a:t>кратко - PR или MR</a:t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700">
              <a:solidFill>
                <a:srgbClr val="2A0054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2700" u="none" cap="none" strike="noStrike">
              <a:solidFill>
                <a:srgbClr val="2A005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3000" u="none" cap="none" strike="noStrik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4800" u="none" cap="none" strike="noStrik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2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2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2700" u="none" cap="none" strike="noStrike">
              <a:solidFill>
                <a:srgbClr val="2A005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2700" u="none" cap="none" strike="noStrike">
              <a:solidFill>
                <a:srgbClr val="2A005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2A005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g321fab32659_0_209"/>
          <p:cNvSpPr txBox="1"/>
          <p:nvPr/>
        </p:nvSpPr>
        <p:spPr>
          <a:xfrm>
            <a:off x="1858875" y="5869875"/>
            <a:ext cx="8762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t/>
            </a:r>
            <a:endParaRPr b="1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321fab32659_0_220"/>
          <p:cNvSpPr txBox="1"/>
          <p:nvPr/>
        </p:nvSpPr>
        <p:spPr>
          <a:xfrm>
            <a:off x="372600" y="-243650"/>
            <a:ext cx="11446800" cy="118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2700" u="none" cap="none" strike="noStrike">
              <a:solidFill>
                <a:srgbClr val="2A005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ru-RU" sz="2700" u="none" cap="none" strike="noStrike">
                <a:solidFill>
                  <a:srgbClr val="2A0054"/>
                </a:solidFill>
                <a:latin typeface="Arial"/>
                <a:ea typeface="Arial"/>
                <a:cs typeface="Arial"/>
                <a:sym typeface="Arial"/>
              </a:rPr>
              <a:t>Git. Что это? Чем полезно в тестировании</a:t>
            </a:r>
            <a:endParaRPr b="1" sz="2700">
              <a:solidFill>
                <a:srgbClr val="2A0054"/>
              </a:solidFill>
            </a:endParaRPr>
          </a:p>
          <a:p>
            <a:pPr indent="0" lvl="0" marL="0" rtl="0" algn="l">
              <a:lnSpc>
                <a:spcPct val="140000"/>
              </a:lnSpc>
              <a:spcBef>
                <a:spcPts val="3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-RU" sz="2000">
                <a:solidFill>
                  <a:srgbClr val="333333"/>
                </a:solidFill>
                <a:highlight>
                  <a:srgbClr val="FFFFFF"/>
                </a:highlight>
                <a:latin typeface="Merriweather"/>
                <a:ea typeface="Merriweather"/>
                <a:cs typeface="Merriweather"/>
                <a:sym typeface="Merriweather"/>
              </a:rPr>
              <a:t>Как проходит процедура мердж-реквеста</a:t>
            </a:r>
            <a:endParaRPr b="1" sz="2000">
              <a:solidFill>
                <a:srgbClr val="333333"/>
              </a:solidFill>
              <a:highlight>
                <a:srgbClr val="FFFFFF"/>
              </a:highlight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1900"/>
              </a:spcBef>
              <a:spcAft>
                <a:spcPts val="0"/>
              </a:spcAft>
              <a:buClr>
                <a:srgbClr val="333333"/>
              </a:buClr>
              <a:buSzPts val="1900"/>
              <a:buFont typeface="Merriweather"/>
              <a:buChar char="●"/>
            </a:pPr>
            <a:r>
              <a:rPr lang="ru-RU" sz="1900">
                <a:solidFill>
                  <a:srgbClr val="333333"/>
                </a:solidFill>
                <a:highlight>
                  <a:srgbClr val="FFFFFF"/>
                </a:highlight>
                <a:latin typeface="Merriweather"/>
                <a:ea typeface="Merriweather"/>
                <a:cs typeface="Merriweather"/>
                <a:sym typeface="Merriweather"/>
              </a:rPr>
              <a:t>1. Мы готовим ветку с новым функционалом/правкой бага/рефакторингом</a:t>
            </a:r>
            <a:endParaRPr sz="1900">
              <a:solidFill>
                <a:srgbClr val="333333"/>
              </a:solidFill>
              <a:highlight>
                <a:srgbClr val="FFFFFF"/>
              </a:highlight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900"/>
              <a:buFont typeface="Merriweather"/>
              <a:buChar char="●"/>
            </a:pPr>
            <a:r>
              <a:rPr lang="ru-RU" sz="1900">
                <a:solidFill>
                  <a:srgbClr val="333333"/>
                </a:solidFill>
                <a:highlight>
                  <a:srgbClr val="FFFFFF"/>
                </a:highlight>
                <a:latin typeface="Merriweather"/>
                <a:ea typeface="Merriweather"/>
                <a:cs typeface="Merriweather"/>
                <a:sym typeface="Merriweather"/>
              </a:rPr>
              <a:t>2. Пушим ветку на github</a:t>
            </a:r>
            <a:endParaRPr sz="1900">
              <a:solidFill>
                <a:srgbClr val="333333"/>
              </a:solidFill>
              <a:highlight>
                <a:srgbClr val="FFFFFF"/>
              </a:highlight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900"/>
              <a:buFont typeface="Merriweather"/>
              <a:buChar char="●"/>
            </a:pPr>
            <a:r>
              <a:rPr lang="ru-RU" sz="1900">
                <a:solidFill>
                  <a:srgbClr val="333333"/>
                </a:solidFill>
                <a:highlight>
                  <a:srgbClr val="FFFFFF"/>
                </a:highlight>
                <a:latin typeface="Merriweather"/>
                <a:ea typeface="Merriweather"/>
                <a:cs typeface="Merriweather"/>
                <a:sym typeface="Merriweather"/>
              </a:rPr>
              <a:t>3. В интерфейсе github открываем мердж-реквест, выбираем, какую ветку и куда хотим смерджить (чаще всего в мастер), при необходимости указываем описание мердж-реквеста и ревьюеров - тех, кто будет смотреть наш код</a:t>
            </a:r>
            <a:endParaRPr sz="1900">
              <a:solidFill>
                <a:srgbClr val="333333"/>
              </a:solidFill>
              <a:highlight>
                <a:srgbClr val="FFFFFF"/>
              </a:highlight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900"/>
              <a:buFont typeface="Merriweather"/>
              <a:buChar char="●"/>
            </a:pPr>
            <a:r>
              <a:rPr lang="ru-RU" sz="1900">
                <a:solidFill>
                  <a:srgbClr val="333333"/>
                </a:solidFill>
                <a:highlight>
                  <a:srgbClr val="FFFFFF"/>
                </a:highlight>
                <a:latin typeface="Merriweather"/>
                <a:ea typeface="Merriweather"/>
                <a:cs typeface="Merriweather"/>
                <a:sym typeface="Merriweather"/>
              </a:rPr>
              <a:t>4. Сообщаем коллегам о новом мердж-реквесте</a:t>
            </a:r>
            <a:endParaRPr sz="1900">
              <a:solidFill>
                <a:srgbClr val="333333"/>
              </a:solidFill>
              <a:highlight>
                <a:srgbClr val="FFFFFF"/>
              </a:highlight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900"/>
              <a:buFont typeface="Merriweather"/>
              <a:buChar char="●"/>
            </a:pPr>
            <a:r>
              <a:rPr lang="ru-RU" sz="1900">
                <a:solidFill>
                  <a:srgbClr val="333333"/>
                </a:solidFill>
                <a:highlight>
                  <a:srgbClr val="FFFFFF"/>
                </a:highlight>
                <a:latin typeface="Merriweather"/>
                <a:ea typeface="Merriweather"/>
                <a:cs typeface="Merriweather"/>
                <a:sym typeface="Merriweather"/>
              </a:rPr>
              <a:t>5. Коллеги смотрят код, оставляют замечания или вопросы</a:t>
            </a:r>
            <a:endParaRPr sz="1900">
              <a:solidFill>
                <a:srgbClr val="333333"/>
              </a:solidFill>
              <a:highlight>
                <a:srgbClr val="FFFFFF"/>
              </a:highlight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900"/>
              <a:buFont typeface="Merriweather"/>
              <a:buChar char="●"/>
            </a:pPr>
            <a:r>
              <a:rPr lang="ru-RU" sz="1900">
                <a:solidFill>
                  <a:srgbClr val="333333"/>
                </a:solidFill>
                <a:highlight>
                  <a:srgbClr val="FFFFFF"/>
                </a:highlight>
                <a:latin typeface="Merriweather"/>
                <a:ea typeface="Merriweather"/>
                <a:cs typeface="Merriweather"/>
                <a:sym typeface="Merriweather"/>
              </a:rPr>
              <a:t>6. Обсуждение: мы смотрим замечания, соглашаемся на правки или возражаем, объясняем, почему мы сделали именно так</a:t>
            </a:r>
            <a:endParaRPr sz="1900">
              <a:solidFill>
                <a:srgbClr val="333333"/>
              </a:solidFill>
              <a:highlight>
                <a:srgbClr val="FFFFFF"/>
              </a:highlight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900"/>
              <a:buFont typeface="Merriweather"/>
              <a:buChar char="●"/>
            </a:pPr>
            <a:r>
              <a:rPr lang="ru-RU" sz="1900">
                <a:solidFill>
                  <a:srgbClr val="333333"/>
                </a:solidFill>
                <a:highlight>
                  <a:srgbClr val="FFFFFF"/>
                </a:highlight>
                <a:latin typeface="Merriweather"/>
                <a:ea typeface="Merriweather"/>
                <a:cs typeface="Merriweather"/>
                <a:sym typeface="Merriweather"/>
              </a:rPr>
              <a:t>7. Делаем правки, пушим в ту же ветку новые коммиты</a:t>
            </a:r>
            <a:endParaRPr sz="1900">
              <a:solidFill>
                <a:srgbClr val="333333"/>
              </a:solidFill>
              <a:highlight>
                <a:srgbClr val="FFFFFF"/>
              </a:highlight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900"/>
              <a:buFont typeface="Merriweather"/>
              <a:buChar char="●"/>
            </a:pPr>
            <a:r>
              <a:rPr lang="ru-RU" sz="1900">
                <a:solidFill>
                  <a:srgbClr val="333333"/>
                </a:solidFill>
                <a:highlight>
                  <a:srgbClr val="FFFFFF"/>
                </a:highlight>
                <a:latin typeface="Merriweather"/>
                <a:ea typeface="Merriweather"/>
                <a:cs typeface="Merriweather"/>
                <a:sym typeface="Merriweather"/>
              </a:rPr>
              <a:t>8. Резолвим все вопросы, чтобы все замечания были закрыты или поправлены</a:t>
            </a:r>
            <a:endParaRPr sz="1900">
              <a:solidFill>
                <a:srgbClr val="333333"/>
              </a:solidFill>
              <a:highlight>
                <a:srgbClr val="FFFFFF"/>
              </a:highlight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900"/>
              <a:buFont typeface="Merriweather"/>
              <a:buChar char="●"/>
            </a:pPr>
            <a:r>
              <a:rPr lang="ru-RU" sz="1900">
                <a:solidFill>
                  <a:srgbClr val="333333"/>
                </a:solidFill>
                <a:highlight>
                  <a:srgbClr val="FFFFFF"/>
                </a:highlight>
                <a:latin typeface="Merriweather"/>
                <a:ea typeface="Merriweather"/>
                <a:cs typeface="Merriweather"/>
                <a:sym typeface="Merriweather"/>
              </a:rPr>
              <a:t>9. Принимаем мердж-реквест, при этом ветка сливается в мастер</a:t>
            </a:r>
            <a:endParaRPr sz="1900">
              <a:solidFill>
                <a:srgbClr val="333333"/>
              </a:solidFill>
              <a:highlight>
                <a:srgbClr val="FFFFFF"/>
              </a:highlight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900"/>
              <a:buFont typeface="Merriweather"/>
              <a:buChar char="●"/>
            </a:pPr>
            <a:r>
              <a:rPr lang="ru-RU" sz="1900">
                <a:solidFill>
                  <a:srgbClr val="333333"/>
                </a:solidFill>
                <a:highlight>
                  <a:srgbClr val="FFFFFF"/>
                </a:highlight>
                <a:latin typeface="Merriweather"/>
                <a:ea typeface="Merriweather"/>
                <a:cs typeface="Merriweather"/>
                <a:sym typeface="Merriweather"/>
              </a:rPr>
              <a:t>10. Удаляем ветку разработки, при необходимости деплоим в продакшен</a:t>
            </a:r>
            <a:endParaRPr sz="1900">
              <a:solidFill>
                <a:srgbClr val="333333"/>
              </a:solidFill>
              <a:highlight>
                <a:srgbClr val="FFFFFF"/>
              </a:highlight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lnSpc>
                <a:spcPct val="115000"/>
              </a:lnSpc>
              <a:spcBef>
                <a:spcPts val="1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000">
              <a:solidFill>
                <a:srgbClr val="333333"/>
              </a:solidFill>
              <a:highlight>
                <a:srgbClr val="FFFFFF"/>
              </a:highlight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700">
              <a:solidFill>
                <a:srgbClr val="2A0054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2700" u="none" cap="none" strike="noStrike">
              <a:solidFill>
                <a:srgbClr val="2A005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3000" u="none" cap="none" strike="noStrik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4800" u="none" cap="none" strike="noStrik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2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2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2700" u="none" cap="none" strike="noStrike">
              <a:solidFill>
                <a:srgbClr val="2A005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2700" u="none" cap="none" strike="noStrike">
              <a:solidFill>
                <a:srgbClr val="2A005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2A005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" name="Google Shape;310;g321fab32659_0_220"/>
          <p:cNvSpPr txBox="1"/>
          <p:nvPr/>
        </p:nvSpPr>
        <p:spPr>
          <a:xfrm>
            <a:off x="1858875" y="5869875"/>
            <a:ext cx="8762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t/>
            </a:r>
            <a:endParaRPr b="1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321fab32659_0_143"/>
          <p:cNvSpPr/>
          <p:nvPr/>
        </p:nvSpPr>
        <p:spPr>
          <a:xfrm>
            <a:off x="3023450" y="1947450"/>
            <a:ext cx="60252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1" lang="ru-RU" sz="5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CI/CD</a:t>
            </a:r>
            <a:endParaRPr b="1" i="0" sz="57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6" name="Google Shape;316;g321fab32659_0_143"/>
          <p:cNvSpPr txBox="1"/>
          <p:nvPr/>
        </p:nvSpPr>
        <p:spPr>
          <a:xfrm>
            <a:off x="3023450" y="3590775"/>
            <a:ext cx="63702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1" i="0" sz="3200" u="none" cap="none" strike="noStrike">
              <a:solidFill>
                <a:srgbClr val="2A005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321fab32659_0_82"/>
          <p:cNvSpPr txBox="1"/>
          <p:nvPr/>
        </p:nvSpPr>
        <p:spPr>
          <a:xfrm>
            <a:off x="372600" y="-243650"/>
            <a:ext cx="11446800" cy="48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2700" u="none" cap="none" strike="noStrike">
              <a:solidFill>
                <a:srgbClr val="2A005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ru-RU" sz="2700" u="none" cap="none" strike="noStrike">
                <a:solidFill>
                  <a:srgbClr val="2A0054"/>
                </a:solidFill>
                <a:latin typeface="Arial"/>
                <a:ea typeface="Arial"/>
                <a:cs typeface="Arial"/>
                <a:sym typeface="Arial"/>
              </a:rPr>
              <a:t>Git. Что это? Чем полезно в тестировании</a:t>
            </a:r>
            <a:endParaRPr b="1" i="0" sz="2700" u="none" cap="none" strike="noStrike">
              <a:solidFill>
                <a:srgbClr val="2A005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2700" u="none" cap="none" strike="noStrike">
              <a:solidFill>
                <a:srgbClr val="2A005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3000" u="none" cap="none" strike="noStrik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4800" u="none" cap="none" strike="noStrik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2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2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2700" u="none" cap="none" strike="noStrike">
              <a:solidFill>
                <a:srgbClr val="2A005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2700" u="none" cap="none" strike="noStrike">
              <a:solidFill>
                <a:srgbClr val="2A005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2A005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2" name="Google Shape;322;g321fab32659_0_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0575" y="656700"/>
            <a:ext cx="11179600" cy="58987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321fab32659_0_90"/>
          <p:cNvSpPr txBox="1"/>
          <p:nvPr/>
        </p:nvSpPr>
        <p:spPr>
          <a:xfrm>
            <a:off x="372600" y="-243650"/>
            <a:ext cx="11446800" cy="48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2700" u="none" cap="none" strike="noStrike">
              <a:solidFill>
                <a:srgbClr val="2A005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ru-RU" sz="2700" u="none" cap="none" strike="noStrike">
                <a:solidFill>
                  <a:srgbClr val="2A0054"/>
                </a:solidFill>
                <a:latin typeface="Arial"/>
                <a:ea typeface="Arial"/>
                <a:cs typeface="Arial"/>
                <a:sym typeface="Arial"/>
              </a:rPr>
              <a:t>Git. Что это? Чем полезно в тестировании</a:t>
            </a:r>
            <a:endParaRPr b="1" i="0" sz="2700" u="none" cap="none" strike="noStrike">
              <a:solidFill>
                <a:srgbClr val="2A005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2700" u="none" cap="none" strike="noStrike">
              <a:solidFill>
                <a:srgbClr val="2A005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3000" u="none" cap="none" strike="noStrik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4800" u="none" cap="none" strike="noStrik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2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2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2700" u="none" cap="none" strike="noStrike">
              <a:solidFill>
                <a:srgbClr val="2A005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2700" u="none" cap="none" strike="noStrike">
              <a:solidFill>
                <a:srgbClr val="2A005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2A005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8" name="Google Shape;328;g321fab32659_0_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600" y="629250"/>
            <a:ext cx="10736076" cy="6019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321fab32659_0_96"/>
          <p:cNvSpPr txBox="1"/>
          <p:nvPr/>
        </p:nvSpPr>
        <p:spPr>
          <a:xfrm>
            <a:off x="372600" y="-243650"/>
            <a:ext cx="11446800" cy="48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2700" u="none" cap="none" strike="noStrike">
              <a:solidFill>
                <a:srgbClr val="2A005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ru-RU" sz="2700" u="none" cap="none" strike="noStrike">
                <a:solidFill>
                  <a:srgbClr val="2A0054"/>
                </a:solidFill>
                <a:latin typeface="Arial"/>
                <a:ea typeface="Arial"/>
                <a:cs typeface="Arial"/>
                <a:sym typeface="Arial"/>
              </a:rPr>
              <a:t>Git. Что это? Чем полезно в тестировании</a:t>
            </a:r>
            <a:endParaRPr b="1" i="0" sz="2700" u="none" cap="none" strike="noStrike">
              <a:solidFill>
                <a:srgbClr val="2A005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2700" u="none" cap="none" strike="noStrike">
              <a:solidFill>
                <a:srgbClr val="2A005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3000" u="none" cap="none" strike="noStrik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4800" u="none" cap="none" strike="noStrik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2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2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2700" u="none" cap="none" strike="noStrike">
              <a:solidFill>
                <a:srgbClr val="2A005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2700" u="none" cap="none" strike="noStrike">
              <a:solidFill>
                <a:srgbClr val="2A005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2A005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4" name="Google Shape;334;g321fab32659_0_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575" y="704775"/>
            <a:ext cx="11322300" cy="576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321fab32659_0_102"/>
          <p:cNvSpPr txBox="1"/>
          <p:nvPr/>
        </p:nvSpPr>
        <p:spPr>
          <a:xfrm>
            <a:off x="372600" y="-243650"/>
            <a:ext cx="11446800" cy="84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2700" u="none" cap="none" strike="noStrike">
              <a:solidFill>
                <a:srgbClr val="2A005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ru-RU" sz="2700" u="none" cap="none" strike="noStrike">
                <a:solidFill>
                  <a:srgbClr val="2A0054"/>
                </a:solidFill>
                <a:latin typeface="Arial"/>
                <a:ea typeface="Arial"/>
                <a:cs typeface="Arial"/>
                <a:sym typeface="Arial"/>
              </a:rPr>
              <a:t>Git. Что это? Чем полезно в тестировании</a:t>
            </a:r>
            <a:endParaRPr b="1" i="0" sz="2700" u="none" cap="none" strike="noStrike">
              <a:solidFill>
                <a:srgbClr val="2A005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700">
              <a:solidFill>
                <a:srgbClr val="2A0054"/>
              </a:solidFill>
            </a:endParaRPr>
          </a:p>
          <a:p>
            <a:pPr indent="0" lvl="0" marL="0" rtl="0" algn="l">
              <a:lnSpc>
                <a:spcPct val="159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-RU" sz="2000">
                <a:solidFill>
                  <a:srgbClr val="181818"/>
                </a:solidFill>
              </a:rPr>
              <a:t>Написание кода.</a:t>
            </a:r>
            <a:r>
              <a:rPr lang="ru-RU" sz="2000">
                <a:solidFill>
                  <a:srgbClr val="181818"/>
                </a:solidFill>
              </a:rPr>
              <a:t> </a:t>
            </a:r>
            <a:endParaRPr sz="2000">
              <a:solidFill>
                <a:srgbClr val="181818"/>
              </a:solidFill>
            </a:endParaRPr>
          </a:p>
          <a:p>
            <a:pPr indent="0" lvl="0" marL="0" rtl="0" algn="l">
              <a:lnSpc>
                <a:spcPct val="159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2000">
                <a:solidFill>
                  <a:srgbClr val="181818"/>
                </a:solidFill>
              </a:rPr>
              <a:t>Каждый разработчик создает код отведенного ему модуля, модуль тестируется в ручном режиме. </a:t>
            </a:r>
            <a:endParaRPr sz="2000">
              <a:solidFill>
                <a:srgbClr val="181818"/>
              </a:solidFill>
            </a:endParaRPr>
          </a:p>
          <a:p>
            <a:pPr indent="0" lvl="0" marL="0" rtl="0" algn="l">
              <a:lnSpc>
                <a:spcPct val="159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2000">
                <a:solidFill>
                  <a:srgbClr val="181818"/>
                </a:solidFill>
              </a:rPr>
              <a:t>Затем разработанный и проверенный программный блок интегрируется в основной ветке с текущей версией продукта. </a:t>
            </a:r>
            <a:endParaRPr sz="2000">
              <a:solidFill>
                <a:srgbClr val="181818"/>
              </a:solidFill>
            </a:endParaRPr>
          </a:p>
          <a:p>
            <a:pPr indent="0" lvl="0" marL="0" rtl="0" algn="l">
              <a:lnSpc>
                <a:spcPct val="159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2000">
                <a:solidFill>
                  <a:srgbClr val="181818"/>
                </a:solidFill>
              </a:rPr>
              <a:t>Как только все модули будут опубликованы в главной ветке, команда переходит к следующему этапу.</a:t>
            </a:r>
            <a:endParaRPr sz="3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4800" u="none" cap="none" strike="noStrik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2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2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2700" u="none" cap="none" strike="noStrike">
              <a:solidFill>
                <a:srgbClr val="2A005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2700" u="none" cap="none" strike="noStrike">
              <a:solidFill>
                <a:srgbClr val="2A005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2A0054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321fab32659_0_119"/>
          <p:cNvSpPr txBox="1"/>
          <p:nvPr/>
        </p:nvSpPr>
        <p:spPr>
          <a:xfrm>
            <a:off x="372600" y="-243650"/>
            <a:ext cx="11446800" cy="884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2700" u="none" cap="none" strike="noStrike">
              <a:solidFill>
                <a:srgbClr val="2A005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ru-RU" sz="2700" u="none" cap="none" strike="noStrike">
                <a:solidFill>
                  <a:srgbClr val="2A0054"/>
                </a:solidFill>
                <a:latin typeface="Arial"/>
                <a:ea typeface="Arial"/>
                <a:cs typeface="Arial"/>
                <a:sym typeface="Arial"/>
              </a:rPr>
              <a:t>Git. Что это? Чем полезно в тестировании</a:t>
            </a:r>
            <a:endParaRPr b="1" i="0" sz="2700" u="none" cap="none" strike="noStrike">
              <a:solidFill>
                <a:srgbClr val="2A005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59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-RU" sz="2000">
                <a:solidFill>
                  <a:srgbClr val="181818"/>
                </a:solidFill>
              </a:rPr>
              <a:t>Сборка</a:t>
            </a:r>
            <a:r>
              <a:rPr lang="ru-RU" sz="2000">
                <a:solidFill>
                  <a:srgbClr val="181818"/>
                </a:solidFill>
              </a:rPr>
              <a:t> </a:t>
            </a:r>
            <a:endParaRPr sz="2000">
              <a:solidFill>
                <a:srgbClr val="181818"/>
              </a:solidFill>
            </a:endParaRPr>
          </a:p>
          <a:p>
            <a:pPr indent="0" lvl="0" marL="0" rtl="0" algn="l">
              <a:lnSpc>
                <a:spcPct val="159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2000">
                <a:solidFill>
                  <a:srgbClr val="181818"/>
                </a:solidFill>
              </a:rPr>
              <a:t>Заранее подобранная система контроля версий запускает автоматизированную сборку и тестирование всего продукта. Триггеры могут быть настроены автоматически или вручную. Автоматическая сборка выполняется с помощью Jenkins или другого сервера непрерывной интеграции. </a:t>
            </a:r>
            <a:endParaRPr sz="2000">
              <a:solidFill>
                <a:srgbClr val="181818"/>
              </a:solidFill>
            </a:endParaRPr>
          </a:p>
          <a:p>
            <a:pPr indent="0" lvl="0" marL="0" rtl="0" algn="l">
              <a:lnSpc>
                <a:spcPct val="159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-RU" sz="2000">
                <a:solidFill>
                  <a:schemeClr val="dk1"/>
                </a:solidFill>
                <a:highlight>
                  <a:schemeClr val="lt1"/>
                </a:highlight>
              </a:rPr>
              <a:t>Билд (build) </a:t>
            </a:r>
            <a:r>
              <a:rPr lang="ru-RU" sz="2000">
                <a:solidFill>
                  <a:schemeClr val="dk1"/>
                </a:solidFill>
                <a:highlight>
                  <a:schemeClr val="lt1"/>
                </a:highlight>
              </a:rPr>
              <a:t>- версионированная сборка программного обеспечения, </a:t>
            </a:r>
            <a:r>
              <a:rPr lang="ru-RU" sz="2000">
                <a:solidFill>
                  <a:schemeClr val="dk1"/>
                </a:solidFill>
              </a:rPr>
              <a:t>проект будет автоматически </a:t>
            </a:r>
            <a:r>
              <a:rPr lang="ru-RU" sz="2000">
                <a:solidFill>
                  <a:schemeClr val="dk1"/>
                </a:solidFill>
                <a:highlight>
                  <a:schemeClr val="lt1"/>
                </a:highlight>
              </a:rPr>
              <a:t>собираться из репозитория</a:t>
            </a:r>
            <a:r>
              <a:rPr lang="ru-RU" sz="1000">
                <a:solidFill>
                  <a:schemeClr val="dk1"/>
                </a:solidFill>
                <a:highlight>
                  <a:srgbClr val="FAFAFA"/>
                </a:highlight>
                <a:latin typeface="Verdana"/>
                <a:ea typeface="Verdana"/>
                <a:cs typeface="Verdana"/>
                <a:sym typeface="Verdana"/>
              </a:rPr>
              <a:t>, </a:t>
            </a:r>
            <a:r>
              <a:rPr lang="ru-RU" sz="2000">
                <a:solidFill>
                  <a:schemeClr val="dk1"/>
                </a:solidFill>
              </a:rPr>
              <a:t>получение полного исходного кода из системы контроля версий (например, Git)</a:t>
            </a:r>
            <a:r>
              <a:rPr lang="ru-RU" sz="2000">
                <a:solidFill>
                  <a:schemeClr val="dk1"/>
                </a:solidFill>
                <a:highlight>
                  <a:schemeClr val="lt1"/>
                </a:highlight>
              </a:rPr>
              <a:t>, устанавливаться все зависимости и пакеты, чтобы он был готов к запуску.</a:t>
            </a:r>
            <a:endParaRPr sz="3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4800" u="none" cap="none" strike="noStrik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2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2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2700" u="none" cap="none" strike="noStrike">
              <a:solidFill>
                <a:srgbClr val="2A005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2700" u="none" cap="none" strike="noStrike">
              <a:solidFill>
                <a:srgbClr val="2A005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2A0054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321fab32659_0_124"/>
          <p:cNvSpPr txBox="1"/>
          <p:nvPr/>
        </p:nvSpPr>
        <p:spPr>
          <a:xfrm>
            <a:off x="372600" y="-243650"/>
            <a:ext cx="11446800" cy="72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2700" u="none" cap="none" strike="noStrike">
              <a:solidFill>
                <a:srgbClr val="2A005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ru-RU" sz="2700" u="none" cap="none" strike="noStrike">
                <a:solidFill>
                  <a:srgbClr val="2A0054"/>
                </a:solidFill>
                <a:latin typeface="Arial"/>
                <a:ea typeface="Arial"/>
                <a:cs typeface="Arial"/>
                <a:sym typeface="Arial"/>
              </a:rPr>
              <a:t>Git. Что это? Чем полезно в тестировании</a:t>
            </a:r>
            <a:endParaRPr b="1" i="0" sz="2700" u="none" cap="none" strike="noStrike">
              <a:solidFill>
                <a:srgbClr val="2A005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-RU" sz="2000">
                <a:solidFill>
                  <a:srgbClr val="181818"/>
                </a:solidFill>
              </a:rPr>
              <a:t>Сборка.</a:t>
            </a:r>
            <a:r>
              <a:rPr lang="ru-RU" sz="2000">
                <a:solidFill>
                  <a:srgbClr val="181818"/>
                </a:solidFill>
              </a:rPr>
              <a:t>  </a:t>
            </a:r>
            <a:r>
              <a:rPr b="1" lang="ru-RU" sz="2000">
                <a:solidFill>
                  <a:srgbClr val="180620"/>
                </a:solidFill>
                <a:highlight>
                  <a:schemeClr val="lt1"/>
                </a:highlight>
              </a:rPr>
              <a:t>Pipeline, пайплайн, или конвейер данных</a:t>
            </a:r>
            <a:r>
              <a:rPr lang="ru-RU" sz="2000">
                <a:solidFill>
                  <a:schemeClr val="dk1"/>
                </a:solidFill>
                <a:highlight>
                  <a:schemeClr val="lt1"/>
                </a:highlight>
              </a:rPr>
              <a:t> — это в программировании почти как конвейер, по которому двигается разработка модели, </a:t>
            </a:r>
            <a:r>
              <a:rPr lang="ru-RU" sz="2000">
                <a:solidFill>
                  <a:srgbClr val="333333"/>
                </a:solidFill>
                <a:highlight>
                  <a:schemeClr val="lt1"/>
                </a:highlight>
              </a:rPr>
              <a:t>это набор заданий, разделенных на этапы. </a:t>
            </a:r>
            <a:endParaRPr sz="2000">
              <a:solidFill>
                <a:srgbClr val="333333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-RU" sz="2000">
                <a:solidFill>
                  <a:srgbClr val="180620"/>
                </a:solidFill>
                <a:highlight>
                  <a:schemeClr val="lt1"/>
                </a:highlight>
              </a:rPr>
              <a:t>Пайплайн</a:t>
            </a:r>
            <a:r>
              <a:rPr lang="ru-RU" sz="2000">
                <a:solidFill>
                  <a:srgbClr val="180620"/>
                </a:solidFill>
                <a:highlight>
                  <a:schemeClr val="lt1"/>
                </a:highlight>
              </a:rPr>
              <a:t> помогает автоматизировать рутинные задачи</a:t>
            </a:r>
            <a:r>
              <a:rPr lang="ru-RU" sz="2000">
                <a:solidFill>
                  <a:schemeClr val="dk1"/>
                </a:solidFill>
                <a:highlight>
                  <a:schemeClr val="lt1"/>
                </a:highlight>
              </a:rPr>
              <a:t>. </a:t>
            </a:r>
            <a:r>
              <a:rPr lang="ru-RU" sz="2000">
                <a:solidFill>
                  <a:srgbClr val="180620"/>
                </a:solidFill>
                <a:highlight>
                  <a:schemeClr val="lt1"/>
                </a:highlight>
              </a:rPr>
              <a:t>Конвейеры автоматизируют все эти этапы, выполняют их по очереди и без участия человека. Это помогает делать работу быстрее и с меньшим количеством ошибок. </a:t>
            </a:r>
            <a:endParaRPr sz="2000">
              <a:solidFill>
                <a:srgbClr val="180620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2000">
                <a:solidFill>
                  <a:srgbClr val="333333"/>
                </a:solidFill>
                <a:highlight>
                  <a:schemeClr val="lt1"/>
                </a:highlight>
              </a:rPr>
              <a:t>Практика CI/CD позволяет реализовать непрерывное развертывание: при успешном прохождении кода через CI/CD-конвейер</a:t>
            </a:r>
            <a:endParaRPr sz="3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4800" u="none" cap="none" strike="noStrik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2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2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2700" u="none" cap="none" strike="noStrike">
              <a:solidFill>
                <a:srgbClr val="2A005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2700" u="none" cap="none" strike="noStrike">
              <a:solidFill>
                <a:srgbClr val="2A005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2A005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0" name="Google Shape;350;g321fab32659_0_1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250" y="4031088"/>
            <a:ext cx="10610850" cy="2447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321fab32659_0_108"/>
          <p:cNvSpPr txBox="1"/>
          <p:nvPr/>
        </p:nvSpPr>
        <p:spPr>
          <a:xfrm>
            <a:off x="372600" y="-243650"/>
            <a:ext cx="11446800" cy="47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2700" u="none" cap="none" strike="noStrike">
              <a:solidFill>
                <a:srgbClr val="2A005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ru-RU" sz="2700" u="none" cap="none" strike="noStrike">
                <a:solidFill>
                  <a:srgbClr val="2A0054"/>
                </a:solidFill>
                <a:latin typeface="Arial"/>
                <a:ea typeface="Arial"/>
                <a:cs typeface="Arial"/>
                <a:sym typeface="Arial"/>
              </a:rPr>
              <a:t>Git. Что это? Чем полезно в тестировании</a:t>
            </a:r>
            <a:endParaRPr b="1" i="0" sz="2700" u="none" cap="none" strike="noStrike">
              <a:solidFill>
                <a:srgbClr val="2A005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4800" u="none" cap="none" strike="noStrik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2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2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2700" u="none" cap="none" strike="noStrike">
              <a:solidFill>
                <a:srgbClr val="2A005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2700" u="none" cap="none" strike="noStrike">
              <a:solidFill>
                <a:srgbClr val="2A005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2A005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6" name="Google Shape;356;g321fab32659_0_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5775" y="711175"/>
            <a:ext cx="9813601" cy="589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30a13a2f794_0_27"/>
          <p:cNvSpPr txBox="1"/>
          <p:nvPr/>
        </p:nvSpPr>
        <p:spPr>
          <a:xfrm>
            <a:off x="439275" y="0"/>
            <a:ext cx="11446800" cy="88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2700" u="none" cap="none" strike="noStrike">
              <a:solidFill>
                <a:srgbClr val="2A005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ru-RU" sz="2700" u="none" cap="none" strike="noStrike">
                <a:solidFill>
                  <a:srgbClr val="2A0054"/>
                </a:solidFill>
                <a:latin typeface="Arial"/>
                <a:ea typeface="Arial"/>
                <a:cs typeface="Arial"/>
                <a:sym typeface="Arial"/>
              </a:rPr>
              <a:t>Git. Что это? Чем полезно в тестировании</a:t>
            </a:r>
            <a:endParaRPr b="1" i="0" sz="2700" u="none" cap="none" strike="noStrike">
              <a:solidFill>
                <a:srgbClr val="2A005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3000" u="none" cap="none" strike="noStrik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Системы управления Git-репозиториями GitHub и GitLab — не единственные в своём роде, но самые популярные</a:t>
            </a:r>
            <a:endParaRPr sz="28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8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Самое главное назначение таких систем — это хранение </a:t>
            </a:r>
            <a:r>
              <a:rPr lang="ru-RU"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удаленных</a:t>
            </a:r>
            <a:r>
              <a:rPr lang="ru-RU"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репозиториев</a:t>
            </a:r>
            <a:endParaRPr sz="28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8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Вы можете приглашать к работе с репозиторием отдельных пользователей с разными правами — например, правами только на чтение или на внесение изменений, или даже на управления доступами, как у вас, а также просматривать список существующих пользователей, удалять их из него, менять их права или ограничивать доступ по времени.</a:t>
            </a:r>
            <a:endParaRPr sz="28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2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2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2700" u="none" cap="none" strike="noStrike">
              <a:solidFill>
                <a:srgbClr val="2A005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2700" u="none" cap="none" strike="noStrike">
              <a:solidFill>
                <a:srgbClr val="2A005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2A0054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321fab32659_0_129"/>
          <p:cNvSpPr txBox="1"/>
          <p:nvPr/>
        </p:nvSpPr>
        <p:spPr>
          <a:xfrm>
            <a:off x="372600" y="-243650"/>
            <a:ext cx="11446800" cy="87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2700" u="none" cap="none" strike="noStrike">
              <a:solidFill>
                <a:srgbClr val="2A005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ru-RU" sz="2700" u="none" cap="none" strike="noStrike">
                <a:solidFill>
                  <a:srgbClr val="2A0054"/>
                </a:solidFill>
                <a:latin typeface="Arial"/>
                <a:ea typeface="Arial"/>
                <a:cs typeface="Arial"/>
                <a:sym typeface="Arial"/>
              </a:rPr>
              <a:t>Git. Что это? Чем полезно в тестировании</a:t>
            </a:r>
            <a:endParaRPr b="1" i="0" sz="2700" u="none" cap="none" strike="noStrike">
              <a:solidFill>
                <a:srgbClr val="2A005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2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-RU" sz="2100">
                <a:solidFill>
                  <a:srgbClr val="181818"/>
                </a:solidFill>
              </a:rPr>
              <a:t>Ручное/автоматизированное тестирование</a:t>
            </a:r>
            <a:r>
              <a:rPr lang="ru-RU" sz="2100">
                <a:solidFill>
                  <a:srgbClr val="181818"/>
                </a:solidFill>
              </a:rPr>
              <a:t> </a:t>
            </a:r>
            <a:endParaRPr sz="2100">
              <a:solidFill>
                <a:srgbClr val="181818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2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2100">
                <a:solidFill>
                  <a:srgbClr val="181818"/>
                </a:solidFill>
              </a:rPr>
              <a:t>Как только CI-сервер закончит автоматизированную сборку продукта, он передается тестировщикам на проверку. Они используют различные методики тестирования для выявления и устранения ошибок и уязвимостей программы.</a:t>
            </a:r>
            <a:endParaRPr sz="2100">
              <a:solidFill>
                <a:srgbClr val="181818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2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-RU" sz="2100">
                <a:solidFill>
                  <a:srgbClr val="181818"/>
                </a:solidFill>
              </a:rPr>
              <a:t>Релиз</a:t>
            </a:r>
            <a:endParaRPr sz="2100">
              <a:solidFill>
                <a:srgbClr val="181818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2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2100">
                <a:solidFill>
                  <a:srgbClr val="181818"/>
                </a:solidFill>
              </a:rPr>
              <a:t>После исправления ошибок вычищенный и отлаженный код переходит на этап релиза для клиентов. Его проверяет заказчик, возможно, с привлечением своих специалистов или ограниченной группы пользователей. По результатам проверки код отправляется на доработку или согласуется.</a:t>
            </a:r>
            <a:endParaRPr b="1" sz="2000">
              <a:solidFill>
                <a:srgbClr val="181818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4800" u="none" cap="none" strike="noStrik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2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2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2700" u="none" cap="none" strike="noStrike">
              <a:solidFill>
                <a:srgbClr val="2A005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2700" u="none" cap="none" strike="noStrike">
              <a:solidFill>
                <a:srgbClr val="2A005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2A0054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321fab32659_0_134"/>
          <p:cNvSpPr txBox="1"/>
          <p:nvPr/>
        </p:nvSpPr>
        <p:spPr>
          <a:xfrm>
            <a:off x="372600" y="-243650"/>
            <a:ext cx="11446800" cy="914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2700" u="none" cap="none" strike="noStrike">
              <a:solidFill>
                <a:srgbClr val="2A005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ru-RU" sz="2700" u="none" cap="none" strike="noStrike">
                <a:solidFill>
                  <a:srgbClr val="2A0054"/>
                </a:solidFill>
                <a:latin typeface="Arial"/>
                <a:ea typeface="Arial"/>
                <a:cs typeface="Arial"/>
                <a:sym typeface="Arial"/>
              </a:rPr>
              <a:t>Git. Что это? Чем полезно в тестировании</a:t>
            </a:r>
            <a:endParaRPr b="1" i="0" sz="2700" u="none" cap="none" strike="noStrike">
              <a:solidFill>
                <a:srgbClr val="2A005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700">
              <a:solidFill>
                <a:srgbClr val="2A005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</a:pPr>
            <a:r>
              <a:rPr b="1" lang="ru-RU" sz="1900">
                <a:solidFill>
                  <a:srgbClr val="181818"/>
                </a:solidFill>
              </a:rPr>
              <a:t>Развертывание</a:t>
            </a:r>
            <a:endParaRPr sz="1900">
              <a:solidFill>
                <a:srgbClr val="18181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</a:pPr>
            <a:r>
              <a:rPr lang="ru-RU" sz="2000">
                <a:solidFill>
                  <a:srgbClr val="181818"/>
                </a:solidFill>
              </a:rPr>
              <a:t>Текущая версия программы размещается на продакшн-серверах разработчика. Заказчик может работать с программой, исследовать ее функции, искать уязвимости.</a:t>
            </a:r>
            <a:endParaRPr sz="2000">
              <a:solidFill>
                <a:srgbClr val="2A0054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-RU" sz="2000">
                <a:solidFill>
                  <a:srgbClr val="181818"/>
                </a:solidFill>
              </a:rPr>
              <a:t>Деплой (deploy)</a:t>
            </a:r>
            <a:r>
              <a:rPr lang="ru-RU" sz="2000">
                <a:solidFill>
                  <a:srgbClr val="181818"/>
                </a:solidFill>
              </a:rPr>
              <a:t> </a:t>
            </a:r>
            <a:r>
              <a:rPr lang="ru-RU" sz="2000">
                <a:solidFill>
                  <a:srgbClr val="555555"/>
                </a:solidFill>
              </a:rPr>
              <a:t>— </a:t>
            </a:r>
            <a:r>
              <a:rPr lang="ru-RU" sz="2000">
                <a:solidFill>
                  <a:srgbClr val="181818"/>
                </a:solidFill>
              </a:rPr>
              <a:t>это развертывание и запуск веб-приложения или сайта в его рабочей среде, то есть на сервере или хостинге</a:t>
            </a:r>
            <a:r>
              <a:rPr lang="ru-RU" sz="2000">
                <a:solidFill>
                  <a:srgbClr val="181818"/>
                </a:solidFill>
                <a:highlight>
                  <a:schemeClr val="lt1"/>
                </a:highlight>
              </a:rPr>
              <a:t>, внесение изменений в видимый </a:t>
            </a:r>
            <a:r>
              <a:rPr lang="ru-RU" sz="2000">
                <a:solidFill>
                  <a:srgbClr val="555555"/>
                </a:solidFill>
                <a:highlight>
                  <a:schemeClr val="lt1"/>
                </a:highlight>
              </a:rPr>
              <a:t>продукт. </a:t>
            </a:r>
            <a:r>
              <a:rPr lang="ru-RU" sz="2000">
                <a:solidFill>
                  <a:srgbClr val="212529"/>
                </a:solidFill>
              </a:rPr>
              <a:t>Автоматизированное развертывание в различные среды с использованием стратегий: </a:t>
            </a:r>
            <a:r>
              <a:rPr b="1" lang="ru-RU" sz="2000">
                <a:solidFill>
                  <a:schemeClr val="dk1"/>
                </a:solidFill>
                <a:highlight>
                  <a:schemeClr val="lt1"/>
                </a:highlight>
              </a:rPr>
              <a:t>blue-green deployment</a:t>
            </a:r>
            <a:r>
              <a:rPr lang="ru-RU" sz="2000">
                <a:solidFill>
                  <a:schemeClr val="dk1"/>
                </a:solidFill>
                <a:highlight>
                  <a:schemeClr val="lt1"/>
                </a:highlight>
              </a:rPr>
              <a:t> (</a:t>
            </a:r>
            <a:r>
              <a:rPr lang="ru-RU" sz="20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Сине-зеленое развертывание — это модель выпуска приложения, в которой пользовательский трафик из предыдущей версии приложения постепенно переносится в почти идентичный новый релиз, при том, что оба релиза работают в среде продакшн)</a:t>
            </a:r>
            <a:r>
              <a:rPr lang="ru-RU" sz="2000">
                <a:solidFill>
                  <a:srgbClr val="212529"/>
                </a:solidFill>
                <a:highlight>
                  <a:srgbClr val="F8F9FA"/>
                </a:highlight>
              </a:rPr>
              <a:t>, </a:t>
            </a:r>
            <a:endParaRPr sz="2000">
              <a:solidFill>
                <a:srgbClr val="212529"/>
              </a:solidFill>
              <a:highlight>
                <a:srgbClr val="F8F9FA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-RU" sz="2000">
                <a:solidFill>
                  <a:srgbClr val="212529"/>
                </a:solidFill>
                <a:highlight>
                  <a:schemeClr val="lt1"/>
                </a:highlight>
              </a:rPr>
              <a:t>canary deployments</a:t>
            </a:r>
            <a:r>
              <a:rPr lang="ru-RU" sz="2000">
                <a:solidFill>
                  <a:srgbClr val="212529"/>
                </a:solidFill>
              </a:rPr>
              <a:t> (</a:t>
            </a:r>
            <a:r>
              <a:rPr lang="ru-RU" sz="20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похоже на сине-зеленое, но отличается поэтапным подходом к развертыванию. Сначала обновление тестируется на небольшой группе пользователей, если все хорошо, то количество пользователей постепенно растет.</a:t>
            </a:r>
            <a:r>
              <a:rPr lang="ru-RU" sz="2000">
                <a:solidFill>
                  <a:srgbClr val="212529"/>
                </a:solidFill>
              </a:rPr>
              <a:t>) помогает минимизировать риски при выходе новых версий.</a:t>
            </a:r>
            <a:endParaRPr b="1" sz="2100">
              <a:solidFill>
                <a:srgbClr val="181818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4800" u="none" cap="none" strike="noStrik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2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2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2700" u="none" cap="none" strike="noStrike">
              <a:solidFill>
                <a:srgbClr val="2A005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2700" u="none" cap="none" strike="noStrike">
              <a:solidFill>
                <a:srgbClr val="2A005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2A0054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321fab32659_0_114"/>
          <p:cNvSpPr txBox="1"/>
          <p:nvPr/>
        </p:nvSpPr>
        <p:spPr>
          <a:xfrm>
            <a:off x="372600" y="-243650"/>
            <a:ext cx="11446800" cy="78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2700" u="none" cap="none" strike="noStrike">
              <a:solidFill>
                <a:srgbClr val="2A005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ru-RU" sz="2700" u="none" cap="none" strike="noStrike">
                <a:solidFill>
                  <a:srgbClr val="2A0054"/>
                </a:solidFill>
                <a:latin typeface="Arial"/>
                <a:ea typeface="Arial"/>
                <a:cs typeface="Arial"/>
                <a:sym typeface="Arial"/>
              </a:rPr>
              <a:t>Git. Что это? Чем полезно в тестировании</a:t>
            </a:r>
            <a:endParaRPr b="1" sz="2700">
              <a:solidFill>
                <a:srgbClr val="2A0054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700">
              <a:solidFill>
                <a:srgbClr val="2A005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-RU" sz="1900">
                <a:solidFill>
                  <a:srgbClr val="181818"/>
                </a:solidFill>
              </a:rPr>
              <a:t>Поддержка и отслеживание</a:t>
            </a:r>
            <a:r>
              <a:rPr lang="ru-RU" sz="1900">
                <a:solidFill>
                  <a:srgbClr val="181818"/>
                </a:solidFill>
              </a:rPr>
              <a:t> </a:t>
            </a:r>
            <a:endParaRPr sz="1900">
              <a:solidFill>
                <a:srgbClr val="18181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900">
                <a:solidFill>
                  <a:srgbClr val="181818"/>
                </a:solidFill>
              </a:rPr>
              <a:t>После развертывания приложение становится доступным конечным пользователям. Параллельно этому разработчики выполняют его поддержку и одновременно мониторят реакцию пользователей, анализируют их опыт взаимодействия с программой.</a:t>
            </a:r>
            <a:endParaRPr sz="1900">
              <a:solidFill>
                <a:srgbClr val="18181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900">
              <a:solidFill>
                <a:srgbClr val="181818"/>
              </a:solidFill>
              <a:highlight>
                <a:srgbClr val="F2F2F2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-RU" sz="1900">
                <a:solidFill>
                  <a:srgbClr val="181818"/>
                </a:solidFill>
              </a:rPr>
              <a:t>Планирование</a:t>
            </a:r>
            <a:endParaRPr sz="1900">
              <a:solidFill>
                <a:srgbClr val="18181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900">
                <a:solidFill>
                  <a:srgbClr val="181818"/>
                </a:solidFill>
              </a:rPr>
              <a:t>На основании данных, полученных при изучении пользовательского опыта, разработчик подготавливает план доработок, включающий новые функции, исправление ошибок и т.д. После этого он вносит все корректировки в продукт — и цикл разработки начинается снова.</a:t>
            </a:r>
            <a:endParaRPr sz="1900">
              <a:solidFill>
                <a:srgbClr val="18181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900">
              <a:solidFill>
                <a:srgbClr val="181818"/>
              </a:solidFill>
              <a:highlight>
                <a:srgbClr val="F2F2F2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900">
                <a:solidFill>
                  <a:srgbClr val="181818"/>
                </a:solidFill>
              </a:rPr>
              <a:t>Таким образом, рабочий процесс по методологии CI/CD включает как последовательные, так и параллельные этапы.</a:t>
            </a:r>
            <a:r>
              <a:rPr lang="ru-RU" sz="1900">
                <a:solidFill>
                  <a:srgbClr val="181818"/>
                </a:solidFill>
                <a:highlight>
                  <a:schemeClr val="lt1"/>
                </a:highlight>
              </a:rPr>
              <a:t> </a:t>
            </a:r>
            <a:endParaRPr sz="1900">
              <a:solidFill>
                <a:srgbClr val="181818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9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900">
                <a:solidFill>
                  <a:schemeClr val="dk1"/>
                </a:solidFill>
                <a:highlight>
                  <a:schemeClr val="lt1"/>
                </a:highlight>
              </a:rPr>
              <a:t>Именно для распараллеливания в рабочем пространстве создается побочная ветка — в ней проще вести работу, не вмешиваясь в основной код до тех пор, пока программируемый модуль не будет готов к интеграции.</a:t>
            </a:r>
            <a:endParaRPr b="1" sz="27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2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2700" u="none" cap="none" strike="noStrike">
              <a:solidFill>
                <a:srgbClr val="2A005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2700" u="none" cap="none" strike="noStrike">
              <a:solidFill>
                <a:srgbClr val="2A005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2A0054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321fab32659_0_148"/>
          <p:cNvSpPr txBox="1"/>
          <p:nvPr/>
        </p:nvSpPr>
        <p:spPr>
          <a:xfrm>
            <a:off x="372600" y="-243650"/>
            <a:ext cx="11446800" cy="9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2700" u="none" cap="none" strike="noStrike">
              <a:solidFill>
                <a:srgbClr val="2A005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ru-RU" sz="2700" u="none" cap="none" strike="noStrike">
                <a:solidFill>
                  <a:srgbClr val="2A0054"/>
                </a:solidFill>
                <a:latin typeface="Arial"/>
                <a:ea typeface="Arial"/>
                <a:cs typeface="Arial"/>
                <a:sym typeface="Arial"/>
              </a:rPr>
              <a:t>Git. Что это? Чем полезно в тестировании</a:t>
            </a:r>
            <a:endParaRPr b="1" sz="2700">
              <a:solidFill>
                <a:srgbClr val="2A0054"/>
              </a:solidFill>
            </a:endParaRPr>
          </a:p>
          <a:p>
            <a:pPr indent="0" lvl="0" marL="0" rtl="0" algn="l">
              <a:lnSpc>
                <a:spcPct val="158823"/>
              </a:lnSpc>
              <a:spcBef>
                <a:spcPts val="2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-RU" sz="2450">
                <a:solidFill>
                  <a:srgbClr val="181818"/>
                </a:solidFill>
              </a:rPr>
              <a:t>Инструменты для CI/CD</a:t>
            </a:r>
            <a:endParaRPr b="1" sz="2450">
              <a:solidFill>
                <a:srgbClr val="181818"/>
              </a:solidFill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2300"/>
              </a:spcBef>
              <a:spcAft>
                <a:spcPts val="0"/>
              </a:spcAft>
              <a:buClr>
                <a:srgbClr val="181818"/>
              </a:buClr>
              <a:buSzPts val="1700"/>
              <a:buChar char="●"/>
            </a:pPr>
            <a:r>
              <a:rPr b="1" lang="ru-RU" sz="1800">
                <a:solidFill>
                  <a:srgbClr val="181818"/>
                </a:solidFill>
              </a:rPr>
              <a:t>Jenkins - </a:t>
            </a:r>
            <a:r>
              <a:rPr lang="ru-RU" sz="1700">
                <a:solidFill>
                  <a:srgbClr val="181818"/>
                </a:solidFill>
              </a:rPr>
              <a:t> </a:t>
            </a:r>
            <a:r>
              <a:rPr lang="ru-RU" sz="1900">
                <a:solidFill>
                  <a:srgbClr val="181818"/>
                </a:solidFill>
              </a:rPr>
              <a:t>один из самый популярных DevOps-инструментов, совместимый со всевозможными плагинами для адаптации под различные проекты и задачи.  </a:t>
            </a:r>
            <a:r>
              <a:rPr lang="ru-RU" sz="1900">
                <a:solidFill>
                  <a:srgbClr val="333333"/>
                </a:solidFill>
                <a:highlight>
                  <a:srgbClr val="FFFFFF"/>
                </a:highlight>
              </a:rPr>
              <a:t>Jenkins — это кроссплатформенный CI/CD-инструмент с открытым исходным кодом на базе Java. Он обеспечивает непрерывную интеграцию, а также облегчает непрерывную доставку.</a:t>
            </a:r>
            <a:endParaRPr sz="19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-3937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600"/>
              <a:buChar char="●"/>
            </a:pPr>
            <a:r>
              <a:rPr b="1" lang="ru-RU" sz="1900">
                <a:solidFill>
                  <a:srgbClr val="333333"/>
                </a:solidFill>
                <a:highlight>
                  <a:srgbClr val="FFFFFF"/>
                </a:highlight>
              </a:rPr>
              <a:t>TeamCity</a:t>
            </a:r>
            <a:r>
              <a:rPr lang="ru-RU" sz="1900">
                <a:solidFill>
                  <a:srgbClr val="333333"/>
                </a:solidFill>
                <a:highlight>
                  <a:srgbClr val="FFFFFF"/>
                </a:highlight>
              </a:rPr>
              <a:t> — это серверный инструмент для создания CI/CD-конвейеров на базе Java.</a:t>
            </a:r>
            <a:endParaRPr sz="26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50000"/>
              </a:lnSpc>
              <a:spcBef>
                <a:spcPts val="350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181818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350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181818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3500"/>
              </a:spcBef>
              <a:spcAft>
                <a:spcPts val="0"/>
              </a:spcAft>
              <a:buNone/>
            </a:pPr>
            <a:r>
              <a:rPr lang="ru-RU" sz="1900">
                <a:solidFill>
                  <a:srgbClr val="181818"/>
                </a:solidFill>
              </a:rPr>
              <a:t>                                       </a:t>
            </a:r>
            <a:r>
              <a:rPr lang="ru-RU" sz="1900" u="sng">
                <a:solidFill>
                  <a:schemeClr val="hlink"/>
                </a:solidFill>
                <a:hlinkClick r:id="rId3"/>
              </a:rPr>
              <a:t> https://habr.com/ru/companies/slurm/articles/706646/</a:t>
            </a:r>
            <a:endParaRPr sz="1900">
              <a:solidFill>
                <a:srgbClr val="181818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2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2700" u="none" cap="none" strike="noStrike">
              <a:solidFill>
                <a:srgbClr val="2A005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2700" u="none" cap="none" strike="noStrike">
              <a:solidFill>
                <a:srgbClr val="2A005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2A005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7" name="Google Shape;377;g321fab32659_0_1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99025" y="4616625"/>
            <a:ext cx="4229100" cy="15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g321fab32659_0_1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55400" y="4616628"/>
            <a:ext cx="3600000" cy="152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2d301d31847_0_218"/>
          <p:cNvSpPr/>
          <p:nvPr/>
        </p:nvSpPr>
        <p:spPr>
          <a:xfrm>
            <a:off x="3023450" y="1947450"/>
            <a:ext cx="60252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1" i="0" lang="ru-RU" sz="57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Вопросы ???</a:t>
            </a:r>
            <a:endParaRPr b="1" i="0" sz="57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4" name="Google Shape;384;g2d301d31847_0_218"/>
          <p:cNvSpPr txBox="1"/>
          <p:nvPr/>
        </p:nvSpPr>
        <p:spPr>
          <a:xfrm>
            <a:off x="3023450" y="3590775"/>
            <a:ext cx="63702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1" i="0" sz="3200" u="none" cap="none" strike="noStrike">
              <a:solidFill>
                <a:srgbClr val="2A005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2f116f33a0b_0_256"/>
          <p:cNvSpPr/>
          <p:nvPr/>
        </p:nvSpPr>
        <p:spPr>
          <a:xfrm>
            <a:off x="3023450" y="1947450"/>
            <a:ext cx="60252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t/>
            </a:r>
            <a:endParaRPr b="1" i="0" sz="4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1" i="0" lang="ru-RU" sz="4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Домашнее задание</a:t>
            </a:r>
            <a:endParaRPr b="1" i="0" sz="4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t/>
            </a:r>
            <a:endParaRPr b="1" i="0" sz="3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2f758f46b7e_0_92"/>
          <p:cNvSpPr txBox="1"/>
          <p:nvPr/>
        </p:nvSpPr>
        <p:spPr>
          <a:xfrm>
            <a:off x="70575" y="176500"/>
            <a:ext cx="11822400" cy="60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ru-RU" sz="2900" u="none" cap="none" strike="noStrike">
                <a:solidFill>
                  <a:srgbClr val="2A0054"/>
                </a:solidFill>
                <a:latin typeface="Arial"/>
                <a:ea typeface="Arial"/>
                <a:cs typeface="Arial"/>
                <a:sym typeface="Arial"/>
              </a:rPr>
              <a:t>Домашнее задание</a:t>
            </a:r>
            <a:endParaRPr b="1" i="0" sz="2900" u="none" cap="none" strike="noStrike">
              <a:solidFill>
                <a:srgbClr val="2A005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4000" u="none" cap="none" strike="noStrike">
              <a:solidFill>
                <a:srgbClr val="2A005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4000" u="none" cap="none" strike="noStrike">
              <a:solidFill>
                <a:srgbClr val="2A005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A0054"/>
              </a:buClr>
              <a:buSzPts val="2400"/>
              <a:buFont typeface="Arial"/>
              <a:buAutoNum type="arabicPeriod"/>
            </a:pPr>
            <a:r>
              <a:rPr b="1" lang="ru-RU" sz="2400">
                <a:solidFill>
                  <a:srgbClr val="2A0054"/>
                </a:solidFill>
              </a:rPr>
              <a:t>Сделать свой репозиторий удаленно</a:t>
            </a:r>
            <a:endParaRPr b="1" i="0" sz="2400" u="none" cap="none" strike="noStrike">
              <a:solidFill>
                <a:srgbClr val="2A005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A0054"/>
              </a:buClr>
              <a:buSzPts val="2400"/>
              <a:buFont typeface="Arial"/>
              <a:buAutoNum type="arabicPeriod"/>
            </a:pPr>
            <a:r>
              <a:rPr b="1" lang="ru-RU" sz="2400">
                <a:solidFill>
                  <a:srgbClr val="2A0054"/>
                </a:solidFill>
              </a:rPr>
              <a:t>Клонировать себе репозиторий локально</a:t>
            </a:r>
            <a:endParaRPr b="1" i="0" sz="2400" u="none" cap="none" strike="noStrike">
              <a:solidFill>
                <a:srgbClr val="2A005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A0054"/>
              </a:buClr>
              <a:buSzPts val="2400"/>
              <a:buFont typeface="Arial"/>
              <a:buAutoNum type="arabicPeriod"/>
            </a:pPr>
            <a:r>
              <a:rPr b="1" lang="ru-RU" sz="2400">
                <a:solidFill>
                  <a:srgbClr val="2A0054"/>
                </a:solidFill>
              </a:rPr>
              <a:t>Внести изменения в локальный репозиторий Git</a:t>
            </a:r>
            <a:endParaRPr b="1" i="0" sz="2400" u="none" cap="none" strike="noStrike">
              <a:solidFill>
                <a:srgbClr val="2A005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A0054"/>
              </a:buClr>
              <a:buSzPts val="2400"/>
              <a:buFont typeface="Arial"/>
              <a:buAutoNum type="arabicPeriod"/>
            </a:pPr>
            <a:r>
              <a:rPr b="1" lang="ru-RU" sz="2400">
                <a:solidFill>
                  <a:srgbClr val="2A0054"/>
                </a:solidFill>
              </a:rPr>
              <a:t>Отправить изменения в удаленный репозиторий</a:t>
            </a:r>
            <a:endParaRPr b="1" i="0" sz="2400" u="none" cap="none" strike="noStrike">
              <a:solidFill>
                <a:srgbClr val="2A005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2A005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-RU" sz="1700" u="sng">
                <a:solidFill>
                  <a:schemeClr val="hlink"/>
                </a:solidFill>
                <a:highlight>
                  <a:srgbClr val="FFFFFF"/>
                </a:highlight>
                <a:hlinkClick r:id="rId3"/>
              </a:rPr>
              <a:t>Доступ – Git-2.47.1-64-bit.exe</a:t>
            </a:r>
            <a:endParaRPr b="1" sz="1700">
              <a:solidFill>
                <a:srgbClr val="1F1F1F"/>
              </a:solidFill>
              <a:highlight>
                <a:srgbClr val="FFFFFF"/>
              </a:highlight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rgbClr val="2A0054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rgbClr val="2A005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5" name="Google Shape;395;g2f758f46b7e_0_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80363" y="4117088"/>
            <a:ext cx="5915025" cy="233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321fab32659_0_67"/>
          <p:cNvSpPr txBox="1"/>
          <p:nvPr/>
        </p:nvSpPr>
        <p:spPr>
          <a:xfrm>
            <a:off x="125500" y="107150"/>
            <a:ext cx="11822400" cy="56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ru-RU" sz="2900" u="none" cap="none" strike="noStrike">
                <a:solidFill>
                  <a:srgbClr val="2A0054"/>
                </a:solidFill>
                <a:latin typeface="Arial"/>
                <a:ea typeface="Arial"/>
                <a:cs typeface="Arial"/>
                <a:sym typeface="Arial"/>
              </a:rPr>
              <a:t>Домашнее задание</a:t>
            </a:r>
            <a:endParaRPr b="1" i="0" sz="2900" u="none" cap="none" strike="noStrike">
              <a:solidFill>
                <a:srgbClr val="2A005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4000" u="none" cap="none" strike="noStrike">
              <a:solidFill>
                <a:srgbClr val="2A005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4000" u="none" cap="none" strike="noStrike">
              <a:solidFill>
                <a:srgbClr val="2A005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A0054"/>
              </a:buClr>
              <a:buSzPts val="2400"/>
              <a:buFont typeface="Arial"/>
              <a:buAutoNum type="arabicPeriod"/>
            </a:pPr>
            <a:r>
              <a:rPr b="1" lang="ru-RU" sz="2400" u="sng">
                <a:solidFill>
                  <a:schemeClr val="hlink"/>
                </a:solidFill>
                <a:hlinkClick r:id="rId3"/>
              </a:rPr>
              <a:t>https://git-scm.com/downloads</a:t>
            </a:r>
            <a:endParaRPr b="1" i="0" sz="2400" u="none" cap="none" strike="noStrike">
              <a:solidFill>
                <a:srgbClr val="2A005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A0054"/>
              </a:buClr>
              <a:buSzPts val="2400"/>
              <a:buFont typeface="Arial"/>
              <a:buAutoNum type="arabicPeriod"/>
            </a:pPr>
            <a:r>
              <a:rPr b="1" lang="ru-RU" sz="2400" u="sng">
                <a:solidFill>
                  <a:schemeClr val="hlink"/>
                </a:solidFill>
                <a:hlinkClick r:id="rId4"/>
              </a:rPr>
              <a:t>https://skillbox.ru/media/code/chto_takoe_git_obyasnyaem_na_skhemakh/</a:t>
            </a:r>
            <a:endParaRPr b="1" i="0" sz="2400" u="none" cap="none" strike="noStrike">
              <a:solidFill>
                <a:srgbClr val="2A005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A0054"/>
              </a:buClr>
              <a:buSzPts val="2400"/>
              <a:buFont typeface="Arial"/>
              <a:buAutoNum type="arabicPeriod"/>
            </a:pPr>
            <a:r>
              <a:rPr b="1" lang="ru-RU" sz="2400" u="sng">
                <a:solidFill>
                  <a:schemeClr val="hlink"/>
                </a:solidFill>
                <a:hlinkClick r:id="rId5"/>
              </a:rPr>
              <a:t>https://habr.com/ru/articles/541258/</a:t>
            </a:r>
            <a:endParaRPr b="1" i="0" sz="2400" u="none" cap="none" strike="noStrike">
              <a:solidFill>
                <a:srgbClr val="2A005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A0054"/>
              </a:buClr>
              <a:buSzPts val="2400"/>
              <a:buFont typeface="Arial"/>
              <a:buAutoNum type="arabicPeriod"/>
            </a:pPr>
            <a:r>
              <a:rPr b="1" lang="ru-RU" sz="2400" u="sng">
                <a:solidFill>
                  <a:schemeClr val="hlink"/>
                </a:solidFill>
                <a:hlinkClick r:id="rId6"/>
              </a:rPr>
              <a:t>https://git-scm.com/book/en/v2</a:t>
            </a:r>
            <a:endParaRPr b="1" i="0" sz="2400" u="none" cap="none" strike="noStrike">
              <a:solidFill>
                <a:srgbClr val="2A005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2A005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rgbClr val="2A0054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rgbClr val="2A005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1" name="Google Shape;401;g321fab32659_0_67"/>
          <p:cNvSpPr txBox="1"/>
          <p:nvPr/>
        </p:nvSpPr>
        <p:spPr>
          <a:xfrm>
            <a:off x="5918798" y="4918767"/>
            <a:ext cx="5541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FB346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321fab32659_0_0"/>
          <p:cNvSpPr txBox="1"/>
          <p:nvPr/>
        </p:nvSpPr>
        <p:spPr>
          <a:xfrm>
            <a:off x="672700" y="302175"/>
            <a:ext cx="103296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3100" u="none" cap="none" strike="noStrike">
              <a:solidFill>
                <a:srgbClr val="2A005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7" name="Google Shape;407;g321fab32659_0_0"/>
          <p:cNvSpPr txBox="1"/>
          <p:nvPr/>
        </p:nvSpPr>
        <p:spPr>
          <a:xfrm>
            <a:off x="6599475" y="1655525"/>
            <a:ext cx="5456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8" name="Google Shape;408;g321fab32659_0_0"/>
          <p:cNvSpPr txBox="1"/>
          <p:nvPr/>
        </p:nvSpPr>
        <p:spPr>
          <a:xfrm>
            <a:off x="-1729550" y="696225"/>
            <a:ext cx="5409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g321fab32659_0_0"/>
          <p:cNvSpPr txBox="1"/>
          <p:nvPr/>
        </p:nvSpPr>
        <p:spPr>
          <a:xfrm>
            <a:off x="5918798" y="4897092"/>
            <a:ext cx="5541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FB346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0" name="Google Shape;410;g321fab32659_0_0"/>
          <p:cNvSpPr txBox="1"/>
          <p:nvPr/>
        </p:nvSpPr>
        <p:spPr>
          <a:xfrm>
            <a:off x="672700" y="1963325"/>
            <a:ext cx="113829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g321fab32659_0_0"/>
          <p:cNvSpPr txBox="1"/>
          <p:nvPr/>
        </p:nvSpPr>
        <p:spPr>
          <a:xfrm>
            <a:off x="455975" y="793425"/>
            <a:ext cx="10396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321fab32659_0_22"/>
          <p:cNvSpPr txBox="1"/>
          <p:nvPr/>
        </p:nvSpPr>
        <p:spPr>
          <a:xfrm>
            <a:off x="439275" y="0"/>
            <a:ext cx="11446800" cy="35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2700" u="none" cap="none" strike="noStrike">
              <a:solidFill>
                <a:srgbClr val="2A005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ru-RU" sz="2700" u="none" cap="none" strike="noStrike">
                <a:solidFill>
                  <a:srgbClr val="2A0054"/>
                </a:solidFill>
                <a:latin typeface="Arial"/>
                <a:ea typeface="Arial"/>
                <a:cs typeface="Arial"/>
                <a:sym typeface="Arial"/>
              </a:rPr>
              <a:t>Git. Что это? Чем полезно в тестировании</a:t>
            </a:r>
            <a:endParaRPr b="1" i="0" sz="2700" u="none" cap="none" strike="noStrike">
              <a:solidFill>
                <a:srgbClr val="2A005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2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GitHub и GitLab — это возможность наглядного представления репозиториев</a:t>
            </a:r>
            <a:endParaRPr sz="24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2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2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2700" u="none" cap="none" strike="noStrike">
              <a:solidFill>
                <a:srgbClr val="2A005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2700" u="none" cap="none" strike="noStrike">
              <a:solidFill>
                <a:srgbClr val="2A005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2A005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4" name="Google Shape;194;g321fab32659_0_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3750" y="1284125"/>
            <a:ext cx="8842749" cy="5491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321fab32659_0_28"/>
          <p:cNvSpPr txBox="1"/>
          <p:nvPr/>
        </p:nvSpPr>
        <p:spPr>
          <a:xfrm>
            <a:off x="439275" y="240275"/>
            <a:ext cx="114468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ru-RU" sz="2700" u="none" cap="none" strike="noStrike">
                <a:solidFill>
                  <a:srgbClr val="2A0054"/>
                </a:solidFill>
                <a:latin typeface="Arial"/>
                <a:ea typeface="Arial"/>
                <a:cs typeface="Arial"/>
                <a:sym typeface="Arial"/>
              </a:rPr>
              <a:t>Git. Что это? Чем полезно в тестировании</a:t>
            </a:r>
            <a:endParaRPr b="1" i="0" sz="2700" u="none" cap="none" strike="noStrike">
              <a:solidFill>
                <a:srgbClr val="2A005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В GitHub и GitLab есть возможность просмотра не только последней версии репозитория, но и любой версии на момент любого коммита. Также есть возможность просматривать всю историю коммитов, просматривать изменения между двумя коммитами и сравнивать как структуру файлов и папок, так и отдельные файлы построчно в удобных интерфейсах: </a:t>
            </a:r>
            <a:endParaRPr sz="19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2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2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2700" u="none" cap="none" strike="noStrike">
              <a:solidFill>
                <a:srgbClr val="2A005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2700" u="none" cap="none" strike="noStrike">
              <a:solidFill>
                <a:srgbClr val="2A005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2A005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0" name="Google Shape;200;g321fab32659_0_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2000" y="1878275"/>
            <a:ext cx="7417950" cy="49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321fab32659_0_35"/>
          <p:cNvSpPr txBox="1"/>
          <p:nvPr/>
        </p:nvSpPr>
        <p:spPr>
          <a:xfrm>
            <a:off x="439275" y="240275"/>
            <a:ext cx="11446800" cy="30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ru-RU" sz="2700" u="none" cap="none" strike="noStrike">
                <a:solidFill>
                  <a:srgbClr val="2A0054"/>
                </a:solidFill>
                <a:latin typeface="Arial"/>
                <a:ea typeface="Arial"/>
                <a:cs typeface="Arial"/>
                <a:sym typeface="Arial"/>
              </a:rPr>
              <a:t>Git. Что это? Чем полезно в тестировании</a:t>
            </a:r>
            <a:endParaRPr b="1" i="0" sz="2700" u="none" cap="none" strike="noStrike">
              <a:solidFill>
                <a:srgbClr val="2A005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В таких системах также обычно встроены таск-трекеры — системы управления задачами.</a:t>
            </a:r>
            <a:endParaRPr sz="19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2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2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2700" u="none" cap="none" strike="noStrike">
              <a:solidFill>
                <a:srgbClr val="2A005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2700" u="none" cap="none" strike="noStrike">
              <a:solidFill>
                <a:srgbClr val="2A005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2A005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6" name="Google Shape;206;g321fab32659_0_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188" y="1282200"/>
            <a:ext cx="11515624" cy="4470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321fab32659_0_42"/>
          <p:cNvSpPr txBox="1"/>
          <p:nvPr/>
        </p:nvSpPr>
        <p:spPr>
          <a:xfrm>
            <a:off x="439275" y="240275"/>
            <a:ext cx="11446800" cy="335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ru-RU" sz="2700" u="none" cap="none" strike="noStrike">
                <a:solidFill>
                  <a:srgbClr val="2A0054"/>
                </a:solidFill>
                <a:latin typeface="Arial"/>
                <a:ea typeface="Arial"/>
                <a:cs typeface="Arial"/>
                <a:sym typeface="Arial"/>
              </a:rPr>
              <a:t>Git. Что это? Чем полезно в тестировании</a:t>
            </a:r>
            <a:endParaRPr b="1" i="0" sz="2700" u="none" cap="none" strike="noStrike">
              <a:solidFill>
                <a:srgbClr val="2A005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В таких системах </a:t>
            </a:r>
            <a:r>
              <a:rPr lang="ru-RU" sz="1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есть возможность комментировать и даже обсуждать как отдельные строки кода в отдельных файлах, так и любые другие изменения</a:t>
            </a:r>
            <a:endParaRPr sz="19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2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2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2700" u="none" cap="none" strike="noStrike">
              <a:solidFill>
                <a:srgbClr val="2A005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2700" u="none" cap="none" strike="noStrike">
              <a:solidFill>
                <a:srgbClr val="2A005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2A005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2" name="Google Shape;212;g321fab32659_0_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0550" y="1533525"/>
            <a:ext cx="10848375" cy="441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321fab32659_0_49"/>
          <p:cNvSpPr txBox="1"/>
          <p:nvPr/>
        </p:nvSpPr>
        <p:spPr>
          <a:xfrm>
            <a:off x="439275" y="240275"/>
            <a:ext cx="11446800" cy="73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ru-RU" sz="2700" u="none" cap="none" strike="noStrike">
                <a:solidFill>
                  <a:srgbClr val="2A0054"/>
                </a:solidFill>
                <a:latin typeface="Arial"/>
                <a:ea typeface="Arial"/>
                <a:cs typeface="Arial"/>
                <a:sym typeface="Arial"/>
              </a:rPr>
              <a:t>Git. Что это? Чем полезно в тестировании</a:t>
            </a:r>
            <a:endParaRPr b="1" i="0" sz="2700" u="none" cap="none" strike="noStrike">
              <a:solidFill>
                <a:srgbClr val="2A005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700">
              <a:solidFill>
                <a:srgbClr val="2A0054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3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Таким образом, можем выделить следующие преимущества систем управления Git-репозиториями: </a:t>
            </a:r>
            <a:endParaRPr sz="3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3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● Хранение </a:t>
            </a:r>
            <a:r>
              <a:rPr lang="ru-RU" sz="3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удаленных</a:t>
            </a:r>
            <a:r>
              <a:rPr lang="ru-RU" sz="3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репозиториев </a:t>
            </a:r>
            <a:endParaRPr sz="3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3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● Расширенное управление доступами </a:t>
            </a:r>
            <a:endParaRPr sz="3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3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● Наглядное представление репозиториев </a:t>
            </a:r>
            <a:endParaRPr sz="3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3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● Управление задачами </a:t>
            </a:r>
            <a:endParaRPr sz="3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3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● Связь изменений с задачами </a:t>
            </a:r>
            <a:endParaRPr sz="3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3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● Обсуждение изменений в коде </a:t>
            </a:r>
            <a:endParaRPr sz="3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2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2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2700" u="none" cap="none" strike="noStrike">
              <a:solidFill>
                <a:srgbClr val="2A005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2700" u="none" cap="none" strike="noStrike">
              <a:solidFill>
                <a:srgbClr val="2A005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2A0054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321fab32659_0_55"/>
          <p:cNvSpPr txBox="1"/>
          <p:nvPr/>
        </p:nvSpPr>
        <p:spPr>
          <a:xfrm>
            <a:off x="439275" y="240275"/>
            <a:ext cx="11446800" cy="45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ru-RU" sz="2700" u="none" cap="none" strike="noStrike">
                <a:solidFill>
                  <a:srgbClr val="2A0054"/>
                </a:solidFill>
                <a:latin typeface="Arial"/>
                <a:ea typeface="Arial"/>
                <a:cs typeface="Arial"/>
                <a:sym typeface="Arial"/>
              </a:rPr>
              <a:t>Git. Что это? Чем полезно в тестировании</a:t>
            </a:r>
            <a:endParaRPr b="1" i="0" sz="2700" u="none" cap="none" strike="noStrike">
              <a:solidFill>
                <a:srgbClr val="2A005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-RU" sz="2600" u="sng">
                <a:solidFill>
                  <a:schemeClr val="hlink"/>
                </a:solidFill>
                <a:hlinkClick r:id="rId3"/>
              </a:rPr>
              <a:t>https://github.com/</a:t>
            </a:r>
            <a:endParaRPr b="1" sz="2900">
              <a:solidFill>
                <a:srgbClr val="2F2F2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-RU" sz="2600" u="sng">
                <a:solidFill>
                  <a:schemeClr val="hlink"/>
                </a:solidFill>
                <a:hlinkClick r:id="rId4"/>
              </a:rPr>
              <a:t>Шпаргалка: Git</a:t>
            </a:r>
            <a:endParaRPr b="1" sz="2600">
              <a:solidFill>
                <a:srgbClr val="2F2F2F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2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2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2700" u="none" cap="none" strike="noStrike">
              <a:solidFill>
                <a:srgbClr val="2A005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2700" u="none" cap="none" strike="noStrike">
              <a:solidFill>
                <a:srgbClr val="2A005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2A005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3" name="Google Shape;223;g321fab32659_0_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2375795"/>
            <a:ext cx="12192001" cy="36990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2024-05-13T08:19:17Z</dcterms:created>
  <dc:creator>Дарья Дрязгова</dc:creator>
</cp:coreProperties>
</file>